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omments/comment1.xml" ContentType="application/vnd.openxmlformats-officedocument.presentationml.comment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8"/>
  </p:notesMasterIdLst>
  <p:sldIdLst>
    <p:sldId id="256" r:id="rId2"/>
    <p:sldId id="262" r:id="rId3"/>
    <p:sldId id="266" r:id="rId4"/>
    <p:sldId id="264" r:id="rId5"/>
    <p:sldId id="265" r:id="rId6"/>
    <p:sldId id="289" r:id="rId7"/>
    <p:sldId id="288" r:id="rId8"/>
    <p:sldId id="267" r:id="rId9"/>
    <p:sldId id="268" r:id="rId10"/>
    <p:sldId id="269" r:id="rId11"/>
    <p:sldId id="271" r:id="rId12"/>
    <p:sldId id="272" r:id="rId13"/>
    <p:sldId id="273" r:id="rId14"/>
    <p:sldId id="270" r:id="rId15"/>
    <p:sldId id="274" r:id="rId16"/>
    <p:sldId id="275" r:id="rId17"/>
    <p:sldId id="277" r:id="rId18"/>
    <p:sldId id="278" r:id="rId19"/>
    <p:sldId id="280" r:id="rId20"/>
    <p:sldId id="281" r:id="rId21"/>
    <p:sldId id="283" r:id="rId22"/>
    <p:sldId id="284" r:id="rId23"/>
    <p:sldId id="286" r:id="rId24"/>
    <p:sldId id="287" r:id="rId25"/>
    <p:sldId id="282" r:id="rId26"/>
    <p:sldId id="285"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ee Khuin Loong" initials="CKL" lastIdx="1" clrIdx="0">
    <p:extLst>
      <p:ext uri="{19B8F6BF-5375-455C-9EA6-DF929625EA0E}">
        <p15:presenceInfo xmlns:p15="http://schemas.microsoft.com/office/powerpoint/2012/main" userId="b275c480a9a7dbe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89" autoAdjust="0"/>
    <p:restoredTop sz="74190" autoAdjust="0"/>
  </p:normalViewPr>
  <p:slideViewPr>
    <p:cSldViewPr snapToGrid="0">
      <p:cViewPr varScale="1">
        <p:scale>
          <a:sx n="85" d="100"/>
          <a:sy n="85" d="100"/>
        </p:scale>
        <p:origin x="85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08-20T11:32:26.149" idx="1">
    <p:pos x="10" y="10"/>
    <p:text/>
    <p:extLst>
      <p:ext uri="{C676402C-5697-4E1C-873F-D02D1690AC5C}">
        <p15:threadingInfo xmlns:p15="http://schemas.microsoft.com/office/powerpoint/2012/main" timeZoneBias="-480"/>
      </p:ext>
    </p:extLst>
  </p:cm>
</p:cmLst>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MY"/>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F2348C-DFC8-4480-8369-EE785F257512}" type="datetimeFigureOut">
              <a:rPr lang="en-MY" smtClean="0"/>
              <a:t>21/8/2018</a:t>
            </a:fld>
            <a:endParaRPr lang="en-MY"/>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MY"/>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MY"/>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B9A418-7326-4BE6-954C-A9F1F8BBEE5B}" type="slidenum">
              <a:rPr lang="en-MY" smtClean="0"/>
              <a:t>‹#›</a:t>
            </a:fld>
            <a:endParaRPr lang="en-MY"/>
          </a:p>
        </p:txBody>
      </p:sp>
    </p:spTree>
    <p:extLst>
      <p:ext uri="{BB962C8B-B14F-4D97-AF65-F5344CB8AC3E}">
        <p14:creationId xmlns:p14="http://schemas.microsoft.com/office/powerpoint/2010/main" val="11608883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Good evening. I would like to take the opportunity to talk about the Mall app as a digital solution to the business problem the clients have been facing.</a:t>
            </a:r>
          </a:p>
        </p:txBody>
      </p:sp>
      <p:sp>
        <p:nvSpPr>
          <p:cNvPr id="4" name="Slide Number Placeholder 3"/>
          <p:cNvSpPr>
            <a:spLocks noGrp="1"/>
          </p:cNvSpPr>
          <p:nvPr>
            <p:ph type="sldNum" sz="quarter" idx="10"/>
          </p:nvPr>
        </p:nvSpPr>
        <p:spPr/>
        <p:txBody>
          <a:bodyPr/>
          <a:lstStyle/>
          <a:p>
            <a:fld id="{DFB9A418-7326-4BE6-954C-A9F1F8BBEE5B}" type="slidenum">
              <a:rPr lang="en-MY" smtClean="0"/>
              <a:t>1</a:t>
            </a:fld>
            <a:endParaRPr lang="en-MY"/>
          </a:p>
        </p:txBody>
      </p:sp>
    </p:spTree>
    <p:extLst>
      <p:ext uri="{BB962C8B-B14F-4D97-AF65-F5344CB8AC3E}">
        <p14:creationId xmlns:p14="http://schemas.microsoft.com/office/powerpoint/2010/main" val="28215273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Okay so lets talk use cases. On the right is a use case diagram to demonstrate the use case between the customer, retail shop owner and retail space landlord. The use case diagram is huge. But can be broken down into three parts, the point reward system, promotion and rewards, and location services</a:t>
            </a:r>
          </a:p>
        </p:txBody>
      </p:sp>
      <p:sp>
        <p:nvSpPr>
          <p:cNvPr id="4" name="Slide Number Placeholder 3"/>
          <p:cNvSpPr>
            <a:spLocks noGrp="1"/>
          </p:cNvSpPr>
          <p:nvPr>
            <p:ph type="sldNum" sz="quarter" idx="10"/>
          </p:nvPr>
        </p:nvSpPr>
        <p:spPr/>
        <p:txBody>
          <a:bodyPr/>
          <a:lstStyle/>
          <a:p>
            <a:fld id="{DFB9A418-7326-4BE6-954C-A9F1F8BBEE5B}" type="slidenum">
              <a:rPr lang="en-MY" smtClean="0"/>
              <a:t>10</a:t>
            </a:fld>
            <a:endParaRPr lang="en-MY"/>
          </a:p>
        </p:txBody>
      </p:sp>
    </p:spTree>
    <p:extLst>
      <p:ext uri="{BB962C8B-B14F-4D97-AF65-F5344CB8AC3E}">
        <p14:creationId xmlns:p14="http://schemas.microsoft.com/office/powerpoint/2010/main" val="4060570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FB9A418-7326-4BE6-954C-A9F1F8BBEE5B}" type="slidenum">
              <a:rPr lang="en-MY" smtClean="0"/>
              <a:t>11</a:t>
            </a:fld>
            <a:endParaRPr lang="en-MY"/>
          </a:p>
        </p:txBody>
      </p:sp>
    </p:spTree>
    <p:extLst>
      <p:ext uri="{BB962C8B-B14F-4D97-AF65-F5344CB8AC3E}">
        <p14:creationId xmlns:p14="http://schemas.microsoft.com/office/powerpoint/2010/main" val="39205952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FB9A418-7326-4BE6-954C-A9F1F8BBEE5B}" type="slidenum">
              <a:rPr lang="en-MY" smtClean="0"/>
              <a:t>14</a:t>
            </a:fld>
            <a:endParaRPr lang="en-MY"/>
          </a:p>
        </p:txBody>
      </p:sp>
    </p:spTree>
    <p:extLst>
      <p:ext uri="{BB962C8B-B14F-4D97-AF65-F5344CB8AC3E}">
        <p14:creationId xmlns:p14="http://schemas.microsoft.com/office/powerpoint/2010/main" val="22677082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FB9A418-7326-4BE6-954C-A9F1F8BBEE5B}" type="slidenum">
              <a:rPr lang="en-MY" smtClean="0"/>
              <a:t>15</a:t>
            </a:fld>
            <a:endParaRPr lang="en-MY"/>
          </a:p>
        </p:txBody>
      </p:sp>
    </p:spTree>
    <p:extLst>
      <p:ext uri="{BB962C8B-B14F-4D97-AF65-F5344CB8AC3E}">
        <p14:creationId xmlns:p14="http://schemas.microsoft.com/office/powerpoint/2010/main" val="23617066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FB9A418-7326-4BE6-954C-A9F1F8BBEE5B}" type="slidenum">
              <a:rPr lang="en-MY" smtClean="0"/>
              <a:t>16</a:t>
            </a:fld>
            <a:endParaRPr lang="en-MY"/>
          </a:p>
        </p:txBody>
      </p:sp>
    </p:spTree>
    <p:extLst>
      <p:ext uri="{BB962C8B-B14F-4D97-AF65-F5344CB8AC3E}">
        <p14:creationId xmlns:p14="http://schemas.microsoft.com/office/powerpoint/2010/main" val="30583274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FB9A418-7326-4BE6-954C-A9F1F8BBEE5B}" type="slidenum">
              <a:rPr lang="en-MY" smtClean="0"/>
              <a:t>17</a:t>
            </a:fld>
            <a:endParaRPr lang="en-MY"/>
          </a:p>
        </p:txBody>
      </p:sp>
    </p:spTree>
    <p:extLst>
      <p:ext uri="{BB962C8B-B14F-4D97-AF65-F5344CB8AC3E}">
        <p14:creationId xmlns:p14="http://schemas.microsoft.com/office/powerpoint/2010/main" val="36937848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FB9A418-7326-4BE6-954C-A9F1F8BBEE5B}" type="slidenum">
              <a:rPr lang="en-MY" smtClean="0"/>
              <a:t>18</a:t>
            </a:fld>
            <a:endParaRPr lang="en-MY"/>
          </a:p>
        </p:txBody>
      </p:sp>
    </p:spTree>
    <p:extLst>
      <p:ext uri="{BB962C8B-B14F-4D97-AF65-F5344CB8AC3E}">
        <p14:creationId xmlns:p14="http://schemas.microsoft.com/office/powerpoint/2010/main" val="3513644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FB9A418-7326-4BE6-954C-A9F1F8BBEE5B}" type="slidenum">
              <a:rPr lang="en-MY" smtClean="0"/>
              <a:t>19</a:t>
            </a:fld>
            <a:endParaRPr lang="en-MY"/>
          </a:p>
        </p:txBody>
      </p:sp>
    </p:spTree>
    <p:extLst>
      <p:ext uri="{BB962C8B-B14F-4D97-AF65-F5344CB8AC3E}">
        <p14:creationId xmlns:p14="http://schemas.microsoft.com/office/powerpoint/2010/main" val="33716856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FB9A418-7326-4BE6-954C-A9F1F8BBEE5B}" type="slidenum">
              <a:rPr lang="en-MY" smtClean="0"/>
              <a:t>20</a:t>
            </a:fld>
            <a:endParaRPr lang="en-MY"/>
          </a:p>
        </p:txBody>
      </p:sp>
    </p:spTree>
    <p:extLst>
      <p:ext uri="{BB962C8B-B14F-4D97-AF65-F5344CB8AC3E}">
        <p14:creationId xmlns:p14="http://schemas.microsoft.com/office/powerpoint/2010/main" val="26178691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FB9A418-7326-4BE6-954C-A9F1F8BBEE5B}" type="slidenum">
              <a:rPr lang="en-MY" smtClean="0"/>
              <a:t>21</a:t>
            </a:fld>
            <a:endParaRPr lang="en-MY"/>
          </a:p>
        </p:txBody>
      </p:sp>
    </p:spTree>
    <p:extLst>
      <p:ext uri="{BB962C8B-B14F-4D97-AF65-F5344CB8AC3E}">
        <p14:creationId xmlns:p14="http://schemas.microsoft.com/office/powerpoint/2010/main" val="3899449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As it stands, retail space property owners suffer from a reduction of visits, and because of that the shop owners suffer from a profitability loss. </a:t>
            </a:r>
          </a:p>
          <a:p>
            <a:r>
              <a:rPr lang="en-GB" dirty="0"/>
              <a:t>As a result, property owners suffer a loss of tenants due to the reduction of rent collected</a:t>
            </a:r>
          </a:p>
        </p:txBody>
      </p:sp>
      <p:sp>
        <p:nvSpPr>
          <p:cNvPr id="4" name="Slide Number Placeholder 3"/>
          <p:cNvSpPr>
            <a:spLocks noGrp="1"/>
          </p:cNvSpPr>
          <p:nvPr>
            <p:ph type="sldNum" sz="quarter" idx="10"/>
          </p:nvPr>
        </p:nvSpPr>
        <p:spPr/>
        <p:txBody>
          <a:bodyPr/>
          <a:lstStyle/>
          <a:p>
            <a:fld id="{DFB9A418-7326-4BE6-954C-A9F1F8BBEE5B}" type="slidenum">
              <a:rPr lang="en-MY" smtClean="0"/>
              <a:t>2</a:t>
            </a:fld>
            <a:endParaRPr lang="en-MY"/>
          </a:p>
        </p:txBody>
      </p:sp>
    </p:spTree>
    <p:extLst>
      <p:ext uri="{BB962C8B-B14F-4D97-AF65-F5344CB8AC3E}">
        <p14:creationId xmlns:p14="http://schemas.microsoft.com/office/powerpoint/2010/main" val="24998950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FB9A418-7326-4BE6-954C-A9F1F8BBEE5B}" type="slidenum">
              <a:rPr lang="en-MY" smtClean="0"/>
              <a:t>22</a:t>
            </a:fld>
            <a:endParaRPr lang="en-MY"/>
          </a:p>
        </p:txBody>
      </p:sp>
    </p:spTree>
    <p:extLst>
      <p:ext uri="{BB962C8B-B14F-4D97-AF65-F5344CB8AC3E}">
        <p14:creationId xmlns:p14="http://schemas.microsoft.com/office/powerpoint/2010/main" val="12258119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FB9A418-7326-4BE6-954C-A9F1F8BBEE5B}" type="slidenum">
              <a:rPr lang="en-MY" smtClean="0"/>
              <a:t>25</a:t>
            </a:fld>
            <a:endParaRPr lang="en-MY"/>
          </a:p>
        </p:txBody>
      </p:sp>
    </p:spTree>
    <p:extLst>
      <p:ext uri="{BB962C8B-B14F-4D97-AF65-F5344CB8AC3E}">
        <p14:creationId xmlns:p14="http://schemas.microsoft.com/office/powerpoint/2010/main" val="24595746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FB9A418-7326-4BE6-954C-A9F1F8BBEE5B}" type="slidenum">
              <a:rPr lang="en-MY" smtClean="0"/>
              <a:t>26</a:t>
            </a:fld>
            <a:endParaRPr lang="en-MY"/>
          </a:p>
        </p:txBody>
      </p:sp>
    </p:spTree>
    <p:extLst>
      <p:ext uri="{BB962C8B-B14F-4D97-AF65-F5344CB8AC3E}">
        <p14:creationId xmlns:p14="http://schemas.microsoft.com/office/powerpoint/2010/main" val="21868975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To tackle the problem statement, my initial working hypothesis is X. With this hypothesis in mind, I have made a few assumptions in order to reducing the problem boundary to be able to dive deeper into the problem. With that in mind I took the liberty to analyse the issue using a profitability framework</a:t>
            </a:r>
          </a:p>
        </p:txBody>
      </p:sp>
      <p:sp>
        <p:nvSpPr>
          <p:cNvPr id="4" name="Slide Number Placeholder 3"/>
          <p:cNvSpPr>
            <a:spLocks noGrp="1"/>
          </p:cNvSpPr>
          <p:nvPr>
            <p:ph type="sldNum" sz="quarter" idx="10"/>
          </p:nvPr>
        </p:nvSpPr>
        <p:spPr/>
        <p:txBody>
          <a:bodyPr/>
          <a:lstStyle/>
          <a:p>
            <a:fld id="{DFB9A418-7326-4BE6-954C-A9F1F8BBEE5B}" type="slidenum">
              <a:rPr lang="en-MY" smtClean="0"/>
              <a:t>3</a:t>
            </a:fld>
            <a:endParaRPr lang="en-MY"/>
          </a:p>
        </p:txBody>
      </p:sp>
    </p:spTree>
    <p:extLst>
      <p:ext uri="{BB962C8B-B14F-4D97-AF65-F5344CB8AC3E}">
        <p14:creationId xmlns:p14="http://schemas.microsoft.com/office/powerpoint/2010/main" val="23033572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Using a top-down approach, we first take a look at the retail space owner’s profitability model. Profit can be broken down into revenue and cost. Cost can be broken down into fixed cost and variable cost. Under the left side, revenue can be further broken down into average sales price, and volume.</a:t>
            </a:r>
          </a:p>
        </p:txBody>
      </p:sp>
      <p:sp>
        <p:nvSpPr>
          <p:cNvPr id="4" name="Slide Number Placeholder 3"/>
          <p:cNvSpPr>
            <a:spLocks noGrp="1"/>
          </p:cNvSpPr>
          <p:nvPr>
            <p:ph type="sldNum" sz="quarter" idx="10"/>
          </p:nvPr>
        </p:nvSpPr>
        <p:spPr/>
        <p:txBody>
          <a:bodyPr/>
          <a:lstStyle/>
          <a:p>
            <a:fld id="{DFB9A418-7326-4BE6-954C-A9F1F8BBEE5B}" type="slidenum">
              <a:rPr lang="en-MY" smtClean="0"/>
              <a:t>4</a:t>
            </a:fld>
            <a:endParaRPr lang="en-MY"/>
          </a:p>
        </p:txBody>
      </p:sp>
    </p:spTree>
    <p:extLst>
      <p:ext uri="{BB962C8B-B14F-4D97-AF65-F5344CB8AC3E}">
        <p14:creationId xmlns:p14="http://schemas.microsoft.com/office/powerpoint/2010/main" val="42880254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The shop owner’s profitability model can also be broken down into revenue and cost. In this case, the cost of the whole collective shop owners is really dependent on the individual business models themselves. </a:t>
            </a:r>
          </a:p>
          <a:p>
            <a:endParaRPr lang="en-MY" dirty="0"/>
          </a:p>
          <a:p>
            <a:r>
              <a:rPr lang="en-MY" dirty="0"/>
              <a:t>So we look into the revenue. In this case, the average sales price is the average amount spent by a customer when he/she walks into a commercial space. Volume in this case is well, number of customers. There are a few things that the shop owner collective can do to help bolster the average sales price. </a:t>
            </a:r>
          </a:p>
          <a:p>
            <a:endParaRPr lang="en-MY" dirty="0"/>
          </a:p>
          <a:p>
            <a:r>
              <a:rPr lang="en-MY" dirty="0"/>
              <a:t>On the other hand, volume can be improved through enhancing the customer UX and introducing events.</a:t>
            </a:r>
          </a:p>
        </p:txBody>
      </p:sp>
      <p:sp>
        <p:nvSpPr>
          <p:cNvPr id="4" name="Slide Number Placeholder 3"/>
          <p:cNvSpPr>
            <a:spLocks noGrp="1"/>
          </p:cNvSpPr>
          <p:nvPr>
            <p:ph type="sldNum" sz="quarter" idx="10"/>
          </p:nvPr>
        </p:nvSpPr>
        <p:spPr/>
        <p:txBody>
          <a:bodyPr/>
          <a:lstStyle/>
          <a:p>
            <a:fld id="{DFB9A418-7326-4BE6-954C-A9F1F8BBEE5B}" type="slidenum">
              <a:rPr lang="en-MY" smtClean="0"/>
              <a:t>5</a:t>
            </a:fld>
            <a:endParaRPr lang="en-MY"/>
          </a:p>
        </p:txBody>
      </p:sp>
    </p:spTree>
    <p:extLst>
      <p:ext uri="{BB962C8B-B14F-4D97-AF65-F5344CB8AC3E}">
        <p14:creationId xmlns:p14="http://schemas.microsoft.com/office/powerpoint/2010/main" val="21425808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Of course, the information of these features, as well as the features themselves, must be made ready available to the end user. So, the best way to deliver on these features is through the implementation of a</a:t>
            </a:r>
          </a:p>
        </p:txBody>
      </p:sp>
      <p:sp>
        <p:nvSpPr>
          <p:cNvPr id="4" name="Slide Number Placeholder 3"/>
          <p:cNvSpPr>
            <a:spLocks noGrp="1"/>
          </p:cNvSpPr>
          <p:nvPr>
            <p:ph type="sldNum" sz="quarter" idx="10"/>
          </p:nvPr>
        </p:nvSpPr>
        <p:spPr/>
        <p:txBody>
          <a:bodyPr/>
          <a:lstStyle/>
          <a:p>
            <a:fld id="{DFB9A418-7326-4BE6-954C-A9F1F8BBEE5B}" type="slidenum">
              <a:rPr lang="en-MY" smtClean="0"/>
              <a:t>6</a:t>
            </a:fld>
            <a:endParaRPr lang="en-MY"/>
          </a:p>
        </p:txBody>
      </p:sp>
    </p:spTree>
    <p:extLst>
      <p:ext uri="{BB962C8B-B14F-4D97-AF65-F5344CB8AC3E}">
        <p14:creationId xmlns:p14="http://schemas.microsoft.com/office/powerpoint/2010/main" val="2584162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objective of a map app is to help with the revenue issue of the shop owner collective, through enhancing the user journey.</a:t>
            </a:r>
          </a:p>
          <a:p>
            <a:endParaRPr lang="en-GB" dirty="0"/>
          </a:p>
          <a:p>
            <a:r>
              <a:rPr lang="en-GB" dirty="0"/>
              <a:t>So how does the mall app implement these features that we’ve discussed?</a:t>
            </a:r>
          </a:p>
        </p:txBody>
      </p:sp>
      <p:sp>
        <p:nvSpPr>
          <p:cNvPr id="4" name="Slide Number Placeholder 3"/>
          <p:cNvSpPr>
            <a:spLocks noGrp="1"/>
          </p:cNvSpPr>
          <p:nvPr>
            <p:ph type="sldNum" sz="quarter" idx="10"/>
          </p:nvPr>
        </p:nvSpPr>
        <p:spPr/>
        <p:txBody>
          <a:bodyPr/>
          <a:lstStyle/>
          <a:p>
            <a:fld id="{DFB9A418-7326-4BE6-954C-A9F1F8BBEE5B}" type="slidenum">
              <a:rPr lang="en-MY" smtClean="0"/>
              <a:t>7</a:t>
            </a:fld>
            <a:endParaRPr lang="en-MY"/>
          </a:p>
        </p:txBody>
      </p:sp>
    </p:spTree>
    <p:extLst>
      <p:ext uri="{BB962C8B-B14F-4D97-AF65-F5344CB8AC3E}">
        <p14:creationId xmlns:p14="http://schemas.microsoft.com/office/powerpoint/2010/main" val="19978990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first we look at features that help with the average sales price. </a:t>
            </a:r>
          </a:p>
          <a:p>
            <a:endParaRPr lang="en-GB" dirty="0"/>
          </a:p>
          <a:p>
            <a:r>
              <a:rPr lang="en-GB" dirty="0"/>
              <a:t>Bundling could be say, spend X amount at Shop A to get some bonus at shop B. We can lump that up with promotions, and call them value promotions in the app.</a:t>
            </a:r>
          </a:p>
          <a:p>
            <a:r>
              <a:rPr lang="en-GB" dirty="0"/>
              <a:t>Point reward system would then be just like </a:t>
            </a:r>
            <a:r>
              <a:rPr lang="en-GB" dirty="0" err="1"/>
              <a:t>bonuslink</a:t>
            </a:r>
            <a:r>
              <a:rPr lang="en-GB" dirty="0"/>
              <a:t>. You spend X amount of money to get Y amount of points. The points you can use to redeem small value items like umbrellas, and </a:t>
            </a:r>
            <a:r>
              <a:rPr lang="en-GB" dirty="0" err="1"/>
              <a:t>cookingware</a:t>
            </a:r>
            <a:r>
              <a:rPr lang="en-GB" dirty="0"/>
              <a:t>. </a:t>
            </a:r>
          </a:p>
          <a:p>
            <a:endParaRPr lang="en-GB" dirty="0"/>
          </a:p>
          <a:p>
            <a:r>
              <a:rPr lang="en-GB" dirty="0"/>
              <a:t>The point reward system is there as an added feature to the customers, but the main purpose of this feature is for end-user education and performance tracking purposes, such that they will get used to using the app.</a:t>
            </a:r>
          </a:p>
        </p:txBody>
      </p:sp>
      <p:sp>
        <p:nvSpPr>
          <p:cNvPr id="4" name="Slide Number Placeholder 3"/>
          <p:cNvSpPr>
            <a:spLocks noGrp="1"/>
          </p:cNvSpPr>
          <p:nvPr>
            <p:ph type="sldNum" sz="quarter" idx="10"/>
          </p:nvPr>
        </p:nvSpPr>
        <p:spPr/>
        <p:txBody>
          <a:bodyPr/>
          <a:lstStyle/>
          <a:p>
            <a:fld id="{DFB9A418-7326-4BE6-954C-A9F1F8BBEE5B}" type="slidenum">
              <a:rPr lang="en-MY" smtClean="0"/>
              <a:t>8</a:t>
            </a:fld>
            <a:endParaRPr lang="en-MY"/>
          </a:p>
        </p:txBody>
      </p:sp>
    </p:spTree>
    <p:extLst>
      <p:ext uri="{BB962C8B-B14F-4D97-AF65-F5344CB8AC3E}">
        <p14:creationId xmlns:p14="http://schemas.microsoft.com/office/powerpoint/2010/main" val="8702395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On the other hand, volume enhancing features such as store locator and parking assist can manifest themselves as digital interface in the app. Parking assist can help the end user find empty parking spots as well as help track where did they park.</a:t>
            </a:r>
          </a:p>
          <a:p>
            <a:endParaRPr lang="en-GB" dirty="0"/>
          </a:p>
          <a:p>
            <a:r>
              <a:rPr lang="en-GB" dirty="0"/>
              <a:t>The app can also let the end user know the services you have in the mall, or any ongoing or upcoming events.</a:t>
            </a:r>
          </a:p>
        </p:txBody>
      </p:sp>
      <p:sp>
        <p:nvSpPr>
          <p:cNvPr id="4" name="Slide Number Placeholder 3"/>
          <p:cNvSpPr>
            <a:spLocks noGrp="1"/>
          </p:cNvSpPr>
          <p:nvPr>
            <p:ph type="sldNum" sz="quarter" idx="10"/>
          </p:nvPr>
        </p:nvSpPr>
        <p:spPr/>
        <p:txBody>
          <a:bodyPr/>
          <a:lstStyle/>
          <a:p>
            <a:fld id="{DFB9A418-7326-4BE6-954C-A9F1F8BBEE5B}" type="slidenum">
              <a:rPr lang="en-MY" smtClean="0"/>
              <a:t>9</a:t>
            </a:fld>
            <a:endParaRPr lang="en-MY"/>
          </a:p>
        </p:txBody>
      </p:sp>
    </p:spTree>
    <p:extLst>
      <p:ext uri="{BB962C8B-B14F-4D97-AF65-F5344CB8AC3E}">
        <p14:creationId xmlns:p14="http://schemas.microsoft.com/office/powerpoint/2010/main" val="626622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EB4768-6F7C-47CB-87F1-E2A095958790}" type="datetimeFigureOut">
              <a:rPr lang="en-MY" smtClean="0"/>
              <a:t>21/8/2018</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F58ACBA6-69EE-4CA4-88AA-31B14543B773}" type="slidenum">
              <a:rPr lang="en-MY" smtClean="0"/>
              <a:t>‹#›</a:t>
            </a:fld>
            <a:endParaRPr lang="en-MY"/>
          </a:p>
        </p:txBody>
      </p:sp>
    </p:spTree>
    <p:extLst>
      <p:ext uri="{BB962C8B-B14F-4D97-AF65-F5344CB8AC3E}">
        <p14:creationId xmlns:p14="http://schemas.microsoft.com/office/powerpoint/2010/main" val="3369019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AEB4768-6F7C-47CB-87F1-E2A095958790}" type="datetimeFigureOut">
              <a:rPr lang="en-MY" smtClean="0"/>
              <a:t>21/8/2018</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F58ACBA6-69EE-4CA4-88AA-31B14543B773}" type="slidenum">
              <a:rPr lang="en-MY" smtClean="0"/>
              <a:t>‹#›</a:t>
            </a:fld>
            <a:endParaRPr lang="en-MY"/>
          </a:p>
        </p:txBody>
      </p:sp>
    </p:spTree>
    <p:extLst>
      <p:ext uri="{BB962C8B-B14F-4D97-AF65-F5344CB8AC3E}">
        <p14:creationId xmlns:p14="http://schemas.microsoft.com/office/powerpoint/2010/main" val="59777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AEB4768-6F7C-47CB-87F1-E2A095958790}" type="datetimeFigureOut">
              <a:rPr lang="en-MY" smtClean="0"/>
              <a:t>21/8/2018</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F58ACBA6-69EE-4CA4-88AA-31B14543B773}" type="slidenum">
              <a:rPr lang="en-MY" smtClean="0"/>
              <a:t>‹#›</a:t>
            </a:fld>
            <a:endParaRPr lang="en-MY"/>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9014036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AEB4768-6F7C-47CB-87F1-E2A095958790}" type="datetimeFigureOut">
              <a:rPr lang="en-MY" smtClean="0"/>
              <a:t>21/8/2018</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F58ACBA6-69EE-4CA4-88AA-31B14543B773}" type="slidenum">
              <a:rPr lang="en-MY" smtClean="0"/>
              <a:t>‹#›</a:t>
            </a:fld>
            <a:endParaRPr lang="en-MY"/>
          </a:p>
        </p:txBody>
      </p:sp>
    </p:spTree>
    <p:extLst>
      <p:ext uri="{BB962C8B-B14F-4D97-AF65-F5344CB8AC3E}">
        <p14:creationId xmlns:p14="http://schemas.microsoft.com/office/powerpoint/2010/main" val="506822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AEB4768-6F7C-47CB-87F1-E2A095958790}" type="datetimeFigureOut">
              <a:rPr lang="en-MY" smtClean="0"/>
              <a:t>21/8/2018</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F58ACBA6-69EE-4CA4-88AA-31B14543B773}" type="slidenum">
              <a:rPr lang="en-MY" smtClean="0"/>
              <a:t>‹#›</a:t>
            </a:fld>
            <a:endParaRPr lang="en-MY"/>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5592849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AEB4768-6F7C-47CB-87F1-E2A095958790}" type="datetimeFigureOut">
              <a:rPr lang="en-MY" smtClean="0"/>
              <a:t>21/8/2018</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F58ACBA6-69EE-4CA4-88AA-31B14543B773}" type="slidenum">
              <a:rPr lang="en-MY" smtClean="0"/>
              <a:t>‹#›</a:t>
            </a:fld>
            <a:endParaRPr lang="en-MY"/>
          </a:p>
        </p:txBody>
      </p:sp>
    </p:spTree>
    <p:extLst>
      <p:ext uri="{BB962C8B-B14F-4D97-AF65-F5344CB8AC3E}">
        <p14:creationId xmlns:p14="http://schemas.microsoft.com/office/powerpoint/2010/main" val="18568771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EB4768-6F7C-47CB-87F1-E2A095958790}" type="datetimeFigureOut">
              <a:rPr lang="en-MY" smtClean="0"/>
              <a:t>21/8/2018</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F58ACBA6-69EE-4CA4-88AA-31B14543B773}" type="slidenum">
              <a:rPr lang="en-MY" smtClean="0"/>
              <a:t>‹#›</a:t>
            </a:fld>
            <a:endParaRPr lang="en-MY"/>
          </a:p>
        </p:txBody>
      </p:sp>
    </p:spTree>
    <p:extLst>
      <p:ext uri="{BB962C8B-B14F-4D97-AF65-F5344CB8AC3E}">
        <p14:creationId xmlns:p14="http://schemas.microsoft.com/office/powerpoint/2010/main" val="16354292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EB4768-6F7C-47CB-87F1-E2A095958790}" type="datetimeFigureOut">
              <a:rPr lang="en-MY" smtClean="0"/>
              <a:t>21/8/2018</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F58ACBA6-69EE-4CA4-88AA-31B14543B773}" type="slidenum">
              <a:rPr lang="en-MY" smtClean="0"/>
              <a:t>‹#›</a:t>
            </a:fld>
            <a:endParaRPr lang="en-MY"/>
          </a:p>
        </p:txBody>
      </p:sp>
    </p:spTree>
    <p:extLst>
      <p:ext uri="{BB962C8B-B14F-4D97-AF65-F5344CB8AC3E}">
        <p14:creationId xmlns:p14="http://schemas.microsoft.com/office/powerpoint/2010/main" val="10018581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EB4768-6F7C-47CB-87F1-E2A095958790}" type="datetimeFigureOut">
              <a:rPr lang="en-MY" smtClean="0"/>
              <a:t>21/8/2018</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F58ACBA6-69EE-4CA4-88AA-31B14543B773}" type="slidenum">
              <a:rPr lang="en-MY" smtClean="0"/>
              <a:t>‹#›</a:t>
            </a:fld>
            <a:endParaRPr lang="en-MY"/>
          </a:p>
        </p:txBody>
      </p:sp>
    </p:spTree>
    <p:extLst>
      <p:ext uri="{BB962C8B-B14F-4D97-AF65-F5344CB8AC3E}">
        <p14:creationId xmlns:p14="http://schemas.microsoft.com/office/powerpoint/2010/main" val="35895351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AEB4768-6F7C-47CB-87F1-E2A095958790}" type="datetimeFigureOut">
              <a:rPr lang="en-MY" smtClean="0"/>
              <a:t>21/8/2018</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F58ACBA6-69EE-4CA4-88AA-31B14543B773}" type="slidenum">
              <a:rPr lang="en-MY" smtClean="0"/>
              <a:t>‹#›</a:t>
            </a:fld>
            <a:endParaRPr lang="en-MY"/>
          </a:p>
        </p:txBody>
      </p:sp>
    </p:spTree>
    <p:extLst>
      <p:ext uri="{BB962C8B-B14F-4D97-AF65-F5344CB8AC3E}">
        <p14:creationId xmlns:p14="http://schemas.microsoft.com/office/powerpoint/2010/main" val="19282476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AEB4768-6F7C-47CB-87F1-E2A095958790}" type="datetimeFigureOut">
              <a:rPr lang="en-MY" smtClean="0"/>
              <a:t>21/8/2018</a:t>
            </a:fld>
            <a:endParaRPr lang="en-MY"/>
          </a:p>
        </p:txBody>
      </p:sp>
      <p:sp>
        <p:nvSpPr>
          <p:cNvPr id="6" name="Footer Placeholder 5"/>
          <p:cNvSpPr>
            <a:spLocks noGrp="1"/>
          </p:cNvSpPr>
          <p:nvPr>
            <p:ph type="ftr" sz="quarter" idx="11"/>
          </p:nvPr>
        </p:nvSpPr>
        <p:spPr/>
        <p:txBody>
          <a:bodyPr/>
          <a:lstStyle/>
          <a:p>
            <a:endParaRPr lang="en-MY"/>
          </a:p>
        </p:txBody>
      </p:sp>
      <p:sp>
        <p:nvSpPr>
          <p:cNvPr id="7" name="Slide Number Placeholder 6"/>
          <p:cNvSpPr>
            <a:spLocks noGrp="1"/>
          </p:cNvSpPr>
          <p:nvPr>
            <p:ph type="sldNum" sz="quarter" idx="12"/>
          </p:nvPr>
        </p:nvSpPr>
        <p:spPr/>
        <p:txBody>
          <a:bodyPr/>
          <a:lstStyle/>
          <a:p>
            <a:fld id="{F58ACBA6-69EE-4CA4-88AA-31B14543B773}" type="slidenum">
              <a:rPr lang="en-MY" smtClean="0"/>
              <a:t>‹#›</a:t>
            </a:fld>
            <a:endParaRPr lang="en-MY"/>
          </a:p>
        </p:txBody>
      </p:sp>
    </p:spTree>
    <p:extLst>
      <p:ext uri="{BB962C8B-B14F-4D97-AF65-F5344CB8AC3E}">
        <p14:creationId xmlns:p14="http://schemas.microsoft.com/office/powerpoint/2010/main" val="33600573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AEB4768-6F7C-47CB-87F1-E2A095958790}" type="datetimeFigureOut">
              <a:rPr lang="en-MY" smtClean="0"/>
              <a:t>21/8/2018</a:t>
            </a:fld>
            <a:endParaRPr lang="en-MY"/>
          </a:p>
        </p:txBody>
      </p:sp>
      <p:sp>
        <p:nvSpPr>
          <p:cNvPr id="8" name="Footer Placeholder 7"/>
          <p:cNvSpPr>
            <a:spLocks noGrp="1"/>
          </p:cNvSpPr>
          <p:nvPr>
            <p:ph type="ftr" sz="quarter" idx="11"/>
          </p:nvPr>
        </p:nvSpPr>
        <p:spPr/>
        <p:txBody>
          <a:bodyPr/>
          <a:lstStyle/>
          <a:p>
            <a:endParaRPr lang="en-MY"/>
          </a:p>
        </p:txBody>
      </p:sp>
      <p:sp>
        <p:nvSpPr>
          <p:cNvPr id="9" name="Slide Number Placeholder 8"/>
          <p:cNvSpPr>
            <a:spLocks noGrp="1"/>
          </p:cNvSpPr>
          <p:nvPr>
            <p:ph type="sldNum" sz="quarter" idx="12"/>
          </p:nvPr>
        </p:nvSpPr>
        <p:spPr/>
        <p:txBody>
          <a:bodyPr/>
          <a:lstStyle/>
          <a:p>
            <a:fld id="{F58ACBA6-69EE-4CA4-88AA-31B14543B773}" type="slidenum">
              <a:rPr lang="en-MY" smtClean="0"/>
              <a:t>‹#›</a:t>
            </a:fld>
            <a:endParaRPr lang="en-MY"/>
          </a:p>
        </p:txBody>
      </p:sp>
    </p:spTree>
    <p:extLst>
      <p:ext uri="{BB962C8B-B14F-4D97-AF65-F5344CB8AC3E}">
        <p14:creationId xmlns:p14="http://schemas.microsoft.com/office/powerpoint/2010/main" val="1945729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AEB4768-6F7C-47CB-87F1-E2A095958790}" type="datetimeFigureOut">
              <a:rPr lang="en-MY" smtClean="0"/>
              <a:t>21/8/2018</a:t>
            </a:fld>
            <a:endParaRPr lang="en-MY"/>
          </a:p>
        </p:txBody>
      </p:sp>
      <p:sp>
        <p:nvSpPr>
          <p:cNvPr id="4" name="Footer Placeholder 3"/>
          <p:cNvSpPr>
            <a:spLocks noGrp="1"/>
          </p:cNvSpPr>
          <p:nvPr>
            <p:ph type="ftr" sz="quarter" idx="11"/>
          </p:nvPr>
        </p:nvSpPr>
        <p:spPr/>
        <p:txBody>
          <a:bodyPr/>
          <a:lstStyle/>
          <a:p>
            <a:endParaRPr lang="en-MY"/>
          </a:p>
        </p:txBody>
      </p:sp>
      <p:sp>
        <p:nvSpPr>
          <p:cNvPr id="5" name="Slide Number Placeholder 4"/>
          <p:cNvSpPr>
            <a:spLocks noGrp="1"/>
          </p:cNvSpPr>
          <p:nvPr>
            <p:ph type="sldNum" sz="quarter" idx="12"/>
          </p:nvPr>
        </p:nvSpPr>
        <p:spPr/>
        <p:txBody>
          <a:bodyPr/>
          <a:lstStyle/>
          <a:p>
            <a:fld id="{F58ACBA6-69EE-4CA4-88AA-31B14543B773}" type="slidenum">
              <a:rPr lang="en-MY" smtClean="0"/>
              <a:t>‹#›</a:t>
            </a:fld>
            <a:endParaRPr lang="en-MY"/>
          </a:p>
        </p:txBody>
      </p:sp>
    </p:spTree>
    <p:extLst>
      <p:ext uri="{BB962C8B-B14F-4D97-AF65-F5344CB8AC3E}">
        <p14:creationId xmlns:p14="http://schemas.microsoft.com/office/powerpoint/2010/main" val="7822387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EB4768-6F7C-47CB-87F1-E2A095958790}" type="datetimeFigureOut">
              <a:rPr lang="en-MY" smtClean="0"/>
              <a:t>21/8/2018</a:t>
            </a:fld>
            <a:endParaRPr lang="en-MY"/>
          </a:p>
        </p:txBody>
      </p:sp>
      <p:sp>
        <p:nvSpPr>
          <p:cNvPr id="3" name="Footer Placeholder 2"/>
          <p:cNvSpPr>
            <a:spLocks noGrp="1"/>
          </p:cNvSpPr>
          <p:nvPr>
            <p:ph type="ftr" sz="quarter" idx="11"/>
          </p:nvPr>
        </p:nvSpPr>
        <p:spPr/>
        <p:txBody>
          <a:bodyPr/>
          <a:lstStyle/>
          <a:p>
            <a:endParaRPr lang="en-MY"/>
          </a:p>
        </p:txBody>
      </p:sp>
      <p:sp>
        <p:nvSpPr>
          <p:cNvPr id="4" name="Slide Number Placeholder 3"/>
          <p:cNvSpPr>
            <a:spLocks noGrp="1"/>
          </p:cNvSpPr>
          <p:nvPr>
            <p:ph type="sldNum" sz="quarter" idx="12"/>
          </p:nvPr>
        </p:nvSpPr>
        <p:spPr/>
        <p:txBody>
          <a:bodyPr/>
          <a:lstStyle/>
          <a:p>
            <a:fld id="{F58ACBA6-69EE-4CA4-88AA-31B14543B773}" type="slidenum">
              <a:rPr lang="en-MY" smtClean="0"/>
              <a:t>‹#›</a:t>
            </a:fld>
            <a:endParaRPr lang="en-MY"/>
          </a:p>
        </p:txBody>
      </p:sp>
    </p:spTree>
    <p:extLst>
      <p:ext uri="{BB962C8B-B14F-4D97-AF65-F5344CB8AC3E}">
        <p14:creationId xmlns:p14="http://schemas.microsoft.com/office/powerpoint/2010/main" val="37752437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AEB4768-6F7C-47CB-87F1-E2A095958790}" type="datetimeFigureOut">
              <a:rPr lang="en-MY" smtClean="0"/>
              <a:t>21/8/2018</a:t>
            </a:fld>
            <a:endParaRPr lang="en-MY"/>
          </a:p>
        </p:txBody>
      </p:sp>
      <p:sp>
        <p:nvSpPr>
          <p:cNvPr id="6" name="Footer Placeholder 5"/>
          <p:cNvSpPr>
            <a:spLocks noGrp="1"/>
          </p:cNvSpPr>
          <p:nvPr>
            <p:ph type="ftr" sz="quarter" idx="11"/>
          </p:nvPr>
        </p:nvSpPr>
        <p:spPr/>
        <p:txBody>
          <a:bodyPr/>
          <a:lstStyle/>
          <a:p>
            <a:endParaRPr lang="en-MY"/>
          </a:p>
        </p:txBody>
      </p:sp>
      <p:sp>
        <p:nvSpPr>
          <p:cNvPr id="7" name="Slide Number Placeholder 6"/>
          <p:cNvSpPr>
            <a:spLocks noGrp="1"/>
          </p:cNvSpPr>
          <p:nvPr>
            <p:ph type="sldNum" sz="quarter" idx="12"/>
          </p:nvPr>
        </p:nvSpPr>
        <p:spPr/>
        <p:txBody>
          <a:bodyPr/>
          <a:lstStyle/>
          <a:p>
            <a:fld id="{F58ACBA6-69EE-4CA4-88AA-31B14543B773}" type="slidenum">
              <a:rPr lang="en-MY" smtClean="0"/>
              <a:t>‹#›</a:t>
            </a:fld>
            <a:endParaRPr lang="en-MY"/>
          </a:p>
        </p:txBody>
      </p:sp>
    </p:spTree>
    <p:extLst>
      <p:ext uri="{BB962C8B-B14F-4D97-AF65-F5344CB8AC3E}">
        <p14:creationId xmlns:p14="http://schemas.microsoft.com/office/powerpoint/2010/main" val="28981903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AEB4768-6F7C-47CB-87F1-E2A095958790}" type="datetimeFigureOut">
              <a:rPr lang="en-MY" smtClean="0"/>
              <a:t>21/8/2018</a:t>
            </a:fld>
            <a:endParaRPr lang="en-MY"/>
          </a:p>
        </p:txBody>
      </p:sp>
      <p:sp>
        <p:nvSpPr>
          <p:cNvPr id="6" name="Footer Placeholder 5"/>
          <p:cNvSpPr>
            <a:spLocks noGrp="1"/>
          </p:cNvSpPr>
          <p:nvPr>
            <p:ph type="ftr" sz="quarter" idx="11"/>
          </p:nvPr>
        </p:nvSpPr>
        <p:spPr/>
        <p:txBody>
          <a:bodyPr/>
          <a:lstStyle/>
          <a:p>
            <a:endParaRPr lang="en-MY"/>
          </a:p>
        </p:txBody>
      </p:sp>
      <p:sp>
        <p:nvSpPr>
          <p:cNvPr id="7" name="Slide Number Placeholder 6"/>
          <p:cNvSpPr>
            <a:spLocks noGrp="1"/>
          </p:cNvSpPr>
          <p:nvPr>
            <p:ph type="sldNum" sz="quarter" idx="12"/>
          </p:nvPr>
        </p:nvSpPr>
        <p:spPr/>
        <p:txBody>
          <a:bodyPr/>
          <a:lstStyle/>
          <a:p>
            <a:fld id="{F58ACBA6-69EE-4CA4-88AA-31B14543B773}" type="slidenum">
              <a:rPr lang="en-MY" smtClean="0"/>
              <a:t>‹#›</a:t>
            </a:fld>
            <a:endParaRPr lang="en-MY"/>
          </a:p>
        </p:txBody>
      </p:sp>
    </p:spTree>
    <p:extLst>
      <p:ext uri="{BB962C8B-B14F-4D97-AF65-F5344CB8AC3E}">
        <p14:creationId xmlns:p14="http://schemas.microsoft.com/office/powerpoint/2010/main" val="5492391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AEB4768-6F7C-47CB-87F1-E2A095958790}" type="datetimeFigureOut">
              <a:rPr lang="en-MY" smtClean="0"/>
              <a:t>21/8/2018</a:t>
            </a:fld>
            <a:endParaRPr lang="en-MY"/>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MY"/>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F58ACBA6-69EE-4CA4-88AA-31B14543B773}" type="slidenum">
              <a:rPr lang="en-MY" smtClean="0"/>
              <a:t>‹#›</a:t>
            </a:fld>
            <a:endParaRPr lang="en-MY"/>
          </a:p>
        </p:txBody>
      </p:sp>
    </p:spTree>
    <p:extLst>
      <p:ext uri="{BB962C8B-B14F-4D97-AF65-F5344CB8AC3E}">
        <p14:creationId xmlns:p14="http://schemas.microsoft.com/office/powerpoint/2010/main" val="9871081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8.xml"/><Relationship Id="rId5" Type="http://schemas.openxmlformats.org/officeDocument/2006/relationships/image" Target="../media/image8.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8.png"/><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8.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8.xml"/><Relationship Id="rId5" Type="http://schemas.openxmlformats.org/officeDocument/2006/relationships/image" Target="../media/image9.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DC618-BCA4-456E-BC7E-B79C0B523F12}"/>
              </a:ext>
            </a:extLst>
          </p:cNvPr>
          <p:cNvSpPr>
            <a:spLocks noGrp="1"/>
          </p:cNvSpPr>
          <p:nvPr>
            <p:ph type="ctrTitle"/>
          </p:nvPr>
        </p:nvSpPr>
        <p:spPr/>
        <p:txBody>
          <a:bodyPr/>
          <a:lstStyle/>
          <a:p>
            <a:r>
              <a:rPr lang="en-MY" dirty="0"/>
              <a:t>Business use case for Mall app</a:t>
            </a:r>
          </a:p>
        </p:txBody>
      </p:sp>
      <p:sp>
        <p:nvSpPr>
          <p:cNvPr id="3" name="Subtitle 2">
            <a:extLst>
              <a:ext uri="{FF2B5EF4-FFF2-40B4-BE49-F238E27FC236}">
                <a16:creationId xmlns:a16="http://schemas.microsoft.com/office/drawing/2014/main" id="{D48F1816-41B0-45B8-8C8B-78850FAB681C}"/>
              </a:ext>
            </a:extLst>
          </p:cNvPr>
          <p:cNvSpPr>
            <a:spLocks noGrp="1"/>
          </p:cNvSpPr>
          <p:nvPr>
            <p:ph type="subTitle" idx="1"/>
          </p:nvPr>
        </p:nvSpPr>
        <p:spPr/>
        <p:txBody>
          <a:bodyPr/>
          <a:lstStyle/>
          <a:p>
            <a:endParaRPr lang="en-MY"/>
          </a:p>
        </p:txBody>
      </p:sp>
    </p:spTree>
    <p:extLst>
      <p:ext uri="{BB962C8B-B14F-4D97-AF65-F5344CB8AC3E}">
        <p14:creationId xmlns:p14="http://schemas.microsoft.com/office/powerpoint/2010/main" val="41445293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338A812-BED9-4EFE-9A9F-84FFAFD7C7CB}"/>
              </a:ext>
            </a:extLst>
          </p:cNvPr>
          <p:cNvPicPr>
            <a:picLocks noChangeAspect="1"/>
          </p:cNvPicPr>
          <p:nvPr/>
        </p:nvPicPr>
        <p:blipFill>
          <a:blip r:embed="rId3"/>
          <a:stretch>
            <a:fillRect/>
          </a:stretch>
        </p:blipFill>
        <p:spPr>
          <a:xfrm>
            <a:off x="3917834" y="0"/>
            <a:ext cx="7556740" cy="6858000"/>
          </a:xfrm>
          <a:prstGeom prst="rect">
            <a:avLst/>
          </a:prstGeom>
        </p:spPr>
      </p:pic>
      <p:sp>
        <p:nvSpPr>
          <p:cNvPr id="2" name="Title 1">
            <a:extLst>
              <a:ext uri="{FF2B5EF4-FFF2-40B4-BE49-F238E27FC236}">
                <a16:creationId xmlns:a16="http://schemas.microsoft.com/office/drawing/2014/main" id="{CCE065C7-3FB7-4EC0-913B-7323D5944E45}"/>
              </a:ext>
            </a:extLst>
          </p:cNvPr>
          <p:cNvSpPr>
            <a:spLocks noGrp="1"/>
          </p:cNvSpPr>
          <p:nvPr>
            <p:ph type="title"/>
          </p:nvPr>
        </p:nvSpPr>
        <p:spPr>
          <a:xfrm>
            <a:off x="1118615" y="640081"/>
            <a:ext cx="3377183" cy="3708895"/>
          </a:xfrm>
          <a:noFill/>
        </p:spPr>
        <p:txBody>
          <a:bodyPr vert="horz" lIns="91440" tIns="45720" rIns="91440" bIns="45720" rtlCol="0" anchor="b">
            <a:normAutofit/>
          </a:bodyPr>
          <a:lstStyle/>
          <a:p>
            <a:r>
              <a:rPr lang="en-US" dirty="0"/>
              <a:t>Use cases</a:t>
            </a:r>
          </a:p>
        </p:txBody>
      </p:sp>
      <p:sp>
        <p:nvSpPr>
          <p:cNvPr id="4" name="TextBox 3">
            <a:extLst>
              <a:ext uri="{FF2B5EF4-FFF2-40B4-BE49-F238E27FC236}">
                <a16:creationId xmlns:a16="http://schemas.microsoft.com/office/drawing/2014/main" id="{1BF77F3D-5AE7-4B55-8129-405501E00D6B}"/>
              </a:ext>
            </a:extLst>
          </p:cNvPr>
          <p:cNvSpPr txBox="1"/>
          <p:nvPr/>
        </p:nvSpPr>
        <p:spPr>
          <a:xfrm>
            <a:off x="6848711" y="270749"/>
            <a:ext cx="2088329" cy="369332"/>
          </a:xfrm>
          <a:prstGeom prst="rect">
            <a:avLst/>
          </a:prstGeom>
          <a:noFill/>
        </p:spPr>
        <p:txBody>
          <a:bodyPr wrap="none" rtlCol="0">
            <a:spAutoFit/>
          </a:bodyPr>
          <a:lstStyle/>
          <a:p>
            <a:r>
              <a:rPr lang="en-GB" dirty="0"/>
              <a:t>Point reward system</a:t>
            </a:r>
          </a:p>
        </p:txBody>
      </p:sp>
      <p:sp>
        <p:nvSpPr>
          <p:cNvPr id="10" name="TextBox 9">
            <a:extLst>
              <a:ext uri="{FF2B5EF4-FFF2-40B4-BE49-F238E27FC236}">
                <a16:creationId xmlns:a16="http://schemas.microsoft.com/office/drawing/2014/main" id="{5914CD1A-A6C5-4970-B5B1-D7776D0658EF}"/>
              </a:ext>
            </a:extLst>
          </p:cNvPr>
          <p:cNvSpPr txBox="1"/>
          <p:nvPr/>
        </p:nvSpPr>
        <p:spPr>
          <a:xfrm>
            <a:off x="8229600" y="3802381"/>
            <a:ext cx="2394438" cy="369332"/>
          </a:xfrm>
          <a:prstGeom prst="rect">
            <a:avLst/>
          </a:prstGeom>
          <a:noFill/>
        </p:spPr>
        <p:txBody>
          <a:bodyPr wrap="none" rtlCol="0">
            <a:spAutoFit/>
          </a:bodyPr>
          <a:lstStyle/>
          <a:p>
            <a:r>
              <a:rPr lang="en-GB" dirty="0"/>
              <a:t>Promotion and rewards</a:t>
            </a:r>
          </a:p>
        </p:txBody>
      </p:sp>
      <p:sp>
        <p:nvSpPr>
          <p:cNvPr id="11" name="TextBox 10">
            <a:extLst>
              <a:ext uri="{FF2B5EF4-FFF2-40B4-BE49-F238E27FC236}">
                <a16:creationId xmlns:a16="http://schemas.microsoft.com/office/drawing/2014/main" id="{F59DA0F3-3EA1-485E-8484-41DFB62A464C}"/>
              </a:ext>
            </a:extLst>
          </p:cNvPr>
          <p:cNvSpPr txBox="1"/>
          <p:nvPr/>
        </p:nvSpPr>
        <p:spPr>
          <a:xfrm>
            <a:off x="8229600" y="6010769"/>
            <a:ext cx="1708801" cy="369332"/>
          </a:xfrm>
          <a:prstGeom prst="rect">
            <a:avLst/>
          </a:prstGeom>
          <a:noFill/>
        </p:spPr>
        <p:txBody>
          <a:bodyPr wrap="none" rtlCol="0">
            <a:spAutoFit/>
          </a:bodyPr>
          <a:lstStyle/>
          <a:p>
            <a:r>
              <a:rPr lang="en-GB" dirty="0"/>
              <a:t>Location Service</a:t>
            </a:r>
          </a:p>
        </p:txBody>
      </p:sp>
    </p:spTree>
    <p:extLst>
      <p:ext uri="{BB962C8B-B14F-4D97-AF65-F5344CB8AC3E}">
        <p14:creationId xmlns:p14="http://schemas.microsoft.com/office/powerpoint/2010/main" val="8729508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EA8939-4BF6-4C56-AEDF-57857230C98F}"/>
              </a:ext>
            </a:extLst>
          </p:cNvPr>
          <p:cNvSpPr>
            <a:spLocks noGrp="1"/>
          </p:cNvSpPr>
          <p:nvPr>
            <p:ph type="title"/>
          </p:nvPr>
        </p:nvSpPr>
        <p:spPr/>
        <p:txBody>
          <a:bodyPr/>
          <a:lstStyle/>
          <a:p>
            <a:r>
              <a:rPr lang="en-MY" dirty="0"/>
              <a:t>Use case - Point Reward System</a:t>
            </a:r>
          </a:p>
        </p:txBody>
      </p:sp>
      <p:pic>
        <p:nvPicPr>
          <p:cNvPr id="5" name="Picture 4">
            <a:extLst>
              <a:ext uri="{FF2B5EF4-FFF2-40B4-BE49-F238E27FC236}">
                <a16:creationId xmlns:a16="http://schemas.microsoft.com/office/drawing/2014/main" id="{472FAAE3-3C4C-4D04-AAD6-35E9F018CC23}"/>
              </a:ext>
            </a:extLst>
          </p:cNvPr>
          <p:cNvPicPr>
            <a:picLocks noChangeAspect="1"/>
          </p:cNvPicPr>
          <p:nvPr/>
        </p:nvPicPr>
        <p:blipFill>
          <a:blip r:embed="rId3"/>
          <a:stretch>
            <a:fillRect/>
          </a:stretch>
        </p:blipFill>
        <p:spPr>
          <a:xfrm>
            <a:off x="1195387" y="1906337"/>
            <a:ext cx="9801225" cy="3762375"/>
          </a:xfrm>
          <a:prstGeom prst="rect">
            <a:avLst/>
          </a:prstGeom>
        </p:spPr>
      </p:pic>
    </p:spTree>
    <p:extLst>
      <p:ext uri="{BB962C8B-B14F-4D97-AF65-F5344CB8AC3E}">
        <p14:creationId xmlns:p14="http://schemas.microsoft.com/office/powerpoint/2010/main" val="1286909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2A38B-8222-49F1-9BE3-5A634D6699E3}"/>
              </a:ext>
            </a:extLst>
          </p:cNvPr>
          <p:cNvSpPr>
            <a:spLocks noGrp="1"/>
          </p:cNvSpPr>
          <p:nvPr>
            <p:ph type="title"/>
          </p:nvPr>
        </p:nvSpPr>
        <p:spPr/>
        <p:txBody>
          <a:bodyPr/>
          <a:lstStyle/>
          <a:p>
            <a:r>
              <a:rPr lang="en-MY" dirty="0"/>
              <a:t>Use case – Events and Promotions</a:t>
            </a:r>
          </a:p>
        </p:txBody>
      </p:sp>
      <p:sp>
        <p:nvSpPr>
          <p:cNvPr id="6" name="Content Placeholder 5">
            <a:extLst>
              <a:ext uri="{FF2B5EF4-FFF2-40B4-BE49-F238E27FC236}">
                <a16:creationId xmlns:a16="http://schemas.microsoft.com/office/drawing/2014/main" id="{CE745D0E-BF92-4519-BEE1-E63AF365348B}"/>
              </a:ext>
            </a:extLst>
          </p:cNvPr>
          <p:cNvSpPr>
            <a:spLocks noGrp="1"/>
          </p:cNvSpPr>
          <p:nvPr>
            <p:ph idx="1"/>
          </p:nvPr>
        </p:nvSpPr>
        <p:spPr/>
        <p:txBody>
          <a:bodyPr/>
          <a:lstStyle/>
          <a:p>
            <a:endParaRPr lang="en-MY"/>
          </a:p>
        </p:txBody>
      </p:sp>
      <p:pic>
        <p:nvPicPr>
          <p:cNvPr id="7" name="Picture 6">
            <a:extLst>
              <a:ext uri="{FF2B5EF4-FFF2-40B4-BE49-F238E27FC236}">
                <a16:creationId xmlns:a16="http://schemas.microsoft.com/office/drawing/2014/main" id="{BB7AE2EB-3A1E-4CFF-AFBD-72FAD9081740}"/>
              </a:ext>
            </a:extLst>
          </p:cNvPr>
          <p:cNvPicPr>
            <a:picLocks noChangeAspect="1"/>
          </p:cNvPicPr>
          <p:nvPr/>
        </p:nvPicPr>
        <p:blipFill>
          <a:blip r:embed="rId2"/>
          <a:stretch>
            <a:fillRect/>
          </a:stretch>
        </p:blipFill>
        <p:spPr>
          <a:xfrm>
            <a:off x="1033317" y="2635409"/>
            <a:ext cx="10125365" cy="2731770"/>
          </a:xfrm>
          <a:prstGeom prst="rect">
            <a:avLst/>
          </a:prstGeom>
        </p:spPr>
      </p:pic>
    </p:spTree>
    <p:extLst>
      <p:ext uri="{BB962C8B-B14F-4D97-AF65-F5344CB8AC3E}">
        <p14:creationId xmlns:p14="http://schemas.microsoft.com/office/powerpoint/2010/main" val="14955806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CE6E6-836F-4C88-AB6E-666F6C94A494}"/>
              </a:ext>
            </a:extLst>
          </p:cNvPr>
          <p:cNvSpPr>
            <a:spLocks noGrp="1"/>
          </p:cNvSpPr>
          <p:nvPr>
            <p:ph type="title"/>
          </p:nvPr>
        </p:nvSpPr>
        <p:spPr/>
        <p:txBody>
          <a:bodyPr/>
          <a:lstStyle/>
          <a:p>
            <a:r>
              <a:rPr lang="en-MY" dirty="0"/>
              <a:t>Use case – Location and Services</a:t>
            </a:r>
          </a:p>
        </p:txBody>
      </p:sp>
      <p:pic>
        <p:nvPicPr>
          <p:cNvPr id="4" name="Picture 3">
            <a:extLst>
              <a:ext uri="{FF2B5EF4-FFF2-40B4-BE49-F238E27FC236}">
                <a16:creationId xmlns:a16="http://schemas.microsoft.com/office/drawing/2014/main" id="{2B1B6141-A506-45B7-9296-62CD70370B63}"/>
              </a:ext>
            </a:extLst>
          </p:cNvPr>
          <p:cNvPicPr>
            <a:picLocks noChangeAspect="1"/>
          </p:cNvPicPr>
          <p:nvPr/>
        </p:nvPicPr>
        <p:blipFill>
          <a:blip r:embed="rId2"/>
          <a:stretch>
            <a:fillRect/>
          </a:stretch>
        </p:blipFill>
        <p:spPr>
          <a:xfrm>
            <a:off x="1290637" y="2029619"/>
            <a:ext cx="9610725" cy="3943350"/>
          </a:xfrm>
          <a:prstGeom prst="rect">
            <a:avLst/>
          </a:prstGeom>
        </p:spPr>
      </p:pic>
    </p:spTree>
    <p:extLst>
      <p:ext uri="{BB962C8B-B14F-4D97-AF65-F5344CB8AC3E}">
        <p14:creationId xmlns:p14="http://schemas.microsoft.com/office/powerpoint/2010/main" val="16873592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B2B7F6-5698-4A9F-BD58-A9D862F2003F}"/>
              </a:ext>
            </a:extLst>
          </p:cNvPr>
          <p:cNvSpPr>
            <a:spLocks noGrp="1"/>
          </p:cNvSpPr>
          <p:nvPr>
            <p:ph type="title"/>
          </p:nvPr>
        </p:nvSpPr>
        <p:spPr>
          <a:xfrm>
            <a:off x="838200" y="365125"/>
            <a:ext cx="10515600" cy="1029333"/>
          </a:xfrm>
        </p:spPr>
        <p:txBody>
          <a:bodyPr/>
          <a:lstStyle/>
          <a:p>
            <a:r>
              <a:rPr lang="en-MY" dirty="0"/>
              <a:t>Software Architecture Diagram</a:t>
            </a:r>
          </a:p>
        </p:txBody>
      </p:sp>
      <p:pic>
        <p:nvPicPr>
          <p:cNvPr id="9" name="Picture 8">
            <a:extLst>
              <a:ext uri="{FF2B5EF4-FFF2-40B4-BE49-F238E27FC236}">
                <a16:creationId xmlns:a16="http://schemas.microsoft.com/office/drawing/2014/main" id="{E32EDAD8-F242-45AE-A533-74341699CE2B}"/>
              </a:ext>
            </a:extLst>
          </p:cNvPr>
          <p:cNvPicPr>
            <a:picLocks noChangeAspect="1"/>
          </p:cNvPicPr>
          <p:nvPr/>
        </p:nvPicPr>
        <p:blipFill>
          <a:blip r:embed="rId3"/>
          <a:stretch>
            <a:fillRect/>
          </a:stretch>
        </p:blipFill>
        <p:spPr>
          <a:xfrm>
            <a:off x="2453640" y="1179969"/>
            <a:ext cx="7284720" cy="5463542"/>
          </a:xfrm>
          <a:prstGeom prst="rect">
            <a:avLst/>
          </a:prstGeom>
        </p:spPr>
      </p:pic>
    </p:spTree>
    <p:extLst>
      <p:ext uri="{BB962C8B-B14F-4D97-AF65-F5344CB8AC3E}">
        <p14:creationId xmlns:p14="http://schemas.microsoft.com/office/powerpoint/2010/main" val="11473969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96023B1-0790-4EDA-991A-113F27D4B345}"/>
              </a:ext>
            </a:extLst>
          </p:cNvPr>
          <p:cNvSpPr>
            <a:spLocks noGrp="1"/>
          </p:cNvSpPr>
          <p:nvPr>
            <p:ph type="title"/>
          </p:nvPr>
        </p:nvSpPr>
        <p:spPr>
          <a:xfrm>
            <a:off x="642996" y="4571216"/>
            <a:ext cx="10906008" cy="1115415"/>
          </a:xfrm>
        </p:spPr>
        <p:txBody>
          <a:bodyPr vert="horz" lIns="91440" tIns="45720" rIns="91440" bIns="45720" rtlCol="0" anchor="b">
            <a:normAutofit/>
          </a:bodyPr>
          <a:lstStyle/>
          <a:p>
            <a:pPr algn="ctr"/>
            <a:r>
              <a:rPr lang="en-US" sz="6000"/>
              <a:t>App Showcase</a:t>
            </a:r>
          </a:p>
        </p:txBody>
      </p:sp>
      <p:pic>
        <p:nvPicPr>
          <p:cNvPr id="8" name="Content Placeholder 7">
            <a:extLst>
              <a:ext uri="{FF2B5EF4-FFF2-40B4-BE49-F238E27FC236}">
                <a16:creationId xmlns:a16="http://schemas.microsoft.com/office/drawing/2014/main" id="{E451DA58-90F5-47D4-8AB7-C565F73F46F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6501" y="476572"/>
            <a:ext cx="2123390" cy="3774916"/>
          </a:xfrm>
          <a:prstGeom prst="rect">
            <a:avLst/>
          </a:prstGeom>
        </p:spPr>
      </p:pic>
      <p:sp>
        <p:nvSpPr>
          <p:cNvPr id="6" name="Text Placeholder 5">
            <a:extLst>
              <a:ext uri="{FF2B5EF4-FFF2-40B4-BE49-F238E27FC236}">
                <a16:creationId xmlns:a16="http://schemas.microsoft.com/office/drawing/2014/main" id="{C29C8436-0BC2-402B-9EF9-06C8B764129F}"/>
              </a:ext>
            </a:extLst>
          </p:cNvPr>
          <p:cNvSpPr>
            <a:spLocks noGrp="1"/>
          </p:cNvSpPr>
          <p:nvPr>
            <p:ph type="body" sz="half" idx="2"/>
          </p:nvPr>
        </p:nvSpPr>
        <p:spPr>
          <a:xfrm>
            <a:off x="642996" y="5859140"/>
            <a:ext cx="10906008" cy="497210"/>
          </a:xfrm>
        </p:spPr>
        <p:txBody>
          <a:bodyPr vert="horz" lIns="91440" tIns="45720" rIns="91440" bIns="45720" rtlCol="0">
            <a:normAutofit/>
          </a:bodyPr>
          <a:lstStyle/>
          <a:p>
            <a:pPr algn="ctr"/>
            <a:endParaRPr lang="en-US" sz="2400" dirty="0"/>
          </a:p>
        </p:txBody>
      </p:sp>
      <p:pic>
        <p:nvPicPr>
          <p:cNvPr id="10" name="Picture 9">
            <a:extLst>
              <a:ext uri="{FF2B5EF4-FFF2-40B4-BE49-F238E27FC236}">
                <a16:creationId xmlns:a16="http://schemas.microsoft.com/office/drawing/2014/main" id="{5503D038-3995-4B46-8F17-E71A10EEBF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13376" y="476572"/>
            <a:ext cx="2123390" cy="3774916"/>
          </a:xfrm>
          <a:prstGeom prst="rect">
            <a:avLst/>
          </a:prstGeom>
        </p:spPr>
      </p:pic>
      <p:pic>
        <p:nvPicPr>
          <p:cNvPr id="12" name="Picture 11">
            <a:extLst>
              <a:ext uri="{FF2B5EF4-FFF2-40B4-BE49-F238E27FC236}">
                <a16:creationId xmlns:a16="http://schemas.microsoft.com/office/drawing/2014/main" id="{B573BD3B-31D2-4D9C-BC08-5F742784C12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09675" y="476573"/>
            <a:ext cx="2123390" cy="3774916"/>
          </a:xfrm>
          <a:prstGeom prst="rect">
            <a:avLst/>
          </a:prstGeom>
        </p:spPr>
      </p:pic>
      <p:pic>
        <p:nvPicPr>
          <p:cNvPr id="14" name="Picture 13">
            <a:extLst>
              <a:ext uri="{FF2B5EF4-FFF2-40B4-BE49-F238E27FC236}">
                <a16:creationId xmlns:a16="http://schemas.microsoft.com/office/drawing/2014/main" id="{D28EE0D6-4C12-4B3E-A9A0-891F8C175B5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80202" y="476572"/>
            <a:ext cx="2123390" cy="3774917"/>
          </a:xfrm>
          <a:prstGeom prst="rect">
            <a:avLst/>
          </a:prstGeom>
        </p:spPr>
      </p:pic>
    </p:spTree>
    <p:extLst>
      <p:ext uri="{BB962C8B-B14F-4D97-AF65-F5344CB8AC3E}">
        <p14:creationId xmlns:p14="http://schemas.microsoft.com/office/powerpoint/2010/main" val="36201714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71A9-B690-4DEE-B1D0-4C6E8FDED854}"/>
              </a:ext>
            </a:extLst>
          </p:cNvPr>
          <p:cNvSpPr>
            <a:spLocks noGrp="1"/>
          </p:cNvSpPr>
          <p:nvPr>
            <p:ph type="title"/>
          </p:nvPr>
        </p:nvSpPr>
        <p:spPr/>
        <p:txBody>
          <a:bodyPr/>
          <a:lstStyle/>
          <a:p>
            <a:r>
              <a:rPr lang="en-GB" dirty="0"/>
              <a:t>App Showcase</a:t>
            </a:r>
          </a:p>
        </p:txBody>
      </p:sp>
      <p:sp>
        <p:nvSpPr>
          <p:cNvPr id="4" name="Text Placeholder 3">
            <a:extLst>
              <a:ext uri="{FF2B5EF4-FFF2-40B4-BE49-F238E27FC236}">
                <a16:creationId xmlns:a16="http://schemas.microsoft.com/office/drawing/2014/main" id="{E180DA71-DFC7-43DD-BAB8-2FBE8F577C7A}"/>
              </a:ext>
            </a:extLst>
          </p:cNvPr>
          <p:cNvSpPr>
            <a:spLocks noGrp="1"/>
          </p:cNvSpPr>
          <p:nvPr>
            <p:ph type="body" sz="half" idx="2"/>
          </p:nvPr>
        </p:nvSpPr>
        <p:spPr/>
        <p:txBody>
          <a:bodyPr>
            <a:normAutofit/>
          </a:bodyPr>
          <a:lstStyle/>
          <a:p>
            <a:r>
              <a:rPr lang="en-GB" sz="2400" dirty="0"/>
              <a:t>Main Menu</a:t>
            </a:r>
          </a:p>
        </p:txBody>
      </p:sp>
      <p:pic>
        <p:nvPicPr>
          <p:cNvPr id="6" name="Picture 5">
            <a:extLst>
              <a:ext uri="{FF2B5EF4-FFF2-40B4-BE49-F238E27FC236}">
                <a16:creationId xmlns:a16="http://schemas.microsoft.com/office/drawing/2014/main" id="{F3F7C35C-E480-4BE8-B17A-E6C78223F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7285" y="0"/>
            <a:ext cx="3857625" cy="6858000"/>
          </a:xfrm>
          <a:prstGeom prst="rect">
            <a:avLst/>
          </a:prstGeom>
        </p:spPr>
      </p:pic>
      <p:pic>
        <p:nvPicPr>
          <p:cNvPr id="8" name="Picture 7">
            <a:extLst>
              <a:ext uri="{FF2B5EF4-FFF2-40B4-BE49-F238E27FC236}">
                <a16:creationId xmlns:a16="http://schemas.microsoft.com/office/drawing/2014/main" id="{60430E1A-0AAF-4A96-A2B7-D0C96FFDB1C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67285" y="0"/>
            <a:ext cx="3857625" cy="6858000"/>
          </a:xfrm>
          <a:prstGeom prst="rect">
            <a:avLst/>
          </a:prstGeom>
        </p:spPr>
      </p:pic>
    </p:spTree>
    <p:extLst>
      <p:ext uri="{BB962C8B-B14F-4D97-AF65-F5344CB8AC3E}">
        <p14:creationId xmlns:p14="http://schemas.microsoft.com/office/powerpoint/2010/main" val="39969247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71A9-B690-4DEE-B1D0-4C6E8FDED854}"/>
              </a:ext>
            </a:extLst>
          </p:cNvPr>
          <p:cNvSpPr>
            <a:spLocks noGrp="1"/>
          </p:cNvSpPr>
          <p:nvPr>
            <p:ph type="title"/>
          </p:nvPr>
        </p:nvSpPr>
        <p:spPr/>
        <p:txBody>
          <a:bodyPr/>
          <a:lstStyle/>
          <a:p>
            <a:r>
              <a:rPr lang="en-GB" dirty="0"/>
              <a:t>App Showcase</a:t>
            </a:r>
          </a:p>
        </p:txBody>
      </p:sp>
      <p:sp>
        <p:nvSpPr>
          <p:cNvPr id="4" name="Text Placeholder 3">
            <a:extLst>
              <a:ext uri="{FF2B5EF4-FFF2-40B4-BE49-F238E27FC236}">
                <a16:creationId xmlns:a16="http://schemas.microsoft.com/office/drawing/2014/main" id="{E180DA71-DFC7-43DD-BAB8-2FBE8F577C7A}"/>
              </a:ext>
            </a:extLst>
          </p:cNvPr>
          <p:cNvSpPr>
            <a:spLocks noGrp="1"/>
          </p:cNvSpPr>
          <p:nvPr>
            <p:ph type="body" sz="half" idx="2"/>
          </p:nvPr>
        </p:nvSpPr>
        <p:spPr/>
        <p:txBody>
          <a:bodyPr>
            <a:normAutofit/>
          </a:bodyPr>
          <a:lstStyle/>
          <a:p>
            <a:r>
              <a:rPr lang="en-GB" sz="2400" dirty="0"/>
              <a:t>Main Menu</a:t>
            </a:r>
          </a:p>
        </p:txBody>
      </p:sp>
      <p:pic>
        <p:nvPicPr>
          <p:cNvPr id="6" name="Picture 5">
            <a:extLst>
              <a:ext uri="{FF2B5EF4-FFF2-40B4-BE49-F238E27FC236}">
                <a16:creationId xmlns:a16="http://schemas.microsoft.com/office/drawing/2014/main" id="{F3F7C35C-E480-4BE8-B17A-E6C78223F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7285" y="0"/>
            <a:ext cx="3857625" cy="6858000"/>
          </a:xfrm>
          <a:prstGeom prst="rect">
            <a:avLst/>
          </a:prstGeom>
        </p:spPr>
      </p:pic>
    </p:spTree>
    <p:extLst>
      <p:ext uri="{BB962C8B-B14F-4D97-AF65-F5344CB8AC3E}">
        <p14:creationId xmlns:p14="http://schemas.microsoft.com/office/powerpoint/2010/main" val="42719453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71A9-B690-4DEE-B1D0-4C6E8FDED854}"/>
              </a:ext>
            </a:extLst>
          </p:cNvPr>
          <p:cNvSpPr>
            <a:spLocks noGrp="1"/>
          </p:cNvSpPr>
          <p:nvPr>
            <p:ph type="title"/>
          </p:nvPr>
        </p:nvSpPr>
        <p:spPr/>
        <p:txBody>
          <a:bodyPr/>
          <a:lstStyle/>
          <a:p>
            <a:r>
              <a:rPr lang="en-GB" dirty="0"/>
              <a:t>App Showcase</a:t>
            </a:r>
          </a:p>
        </p:txBody>
      </p:sp>
      <p:sp>
        <p:nvSpPr>
          <p:cNvPr id="4" name="Text Placeholder 3">
            <a:extLst>
              <a:ext uri="{FF2B5EF4-FFF2-40B4-BE49-F238E27FC236}">
                <a16:creationId xmlns:a16="http://schemas.microsoft.com/office/drawing/2014/main" id="{E180DA71-DFC7-43DD-BAB8-2FBE8F577C7A}"/>
              </a:ext>
            </a:extLst>
          </p:cNvPr>
          <p:cNvSpPr>
            <a:spLocks noGrp="1"/>
          </p:cNvSpPr>
          <p:nvPr>
            <p:ph type="body" sz="half" idx="2"/>
          </p:nvPr>
        </p:nvSpPr>
        <p:spPr/>
        <p:txBody>
          <a:bodyPr>
            <a:normAutofit/>
          </a:bodyPr>
          <a:lstStyle/>
          <a:p>
            <a:r>
              <a:rPr lang="en-GB" sz="2400" dirty="0"/>
              <a:t>Rewards and Promotions</a:t>
            </a:r>
          </a:p>
        </p:txBody>
      </p:sp>
      <p:pic>
        <p:nvPicPr>
          <p:cNvPr id="6" name="Picture 5">
            <a:extLst>
              <a:ext uri="{FF2B5EF4-FFF2-40B4-BE49-F238E27FC236}">
                <a16:creationId xmlns:a16="http://schemas.microsoft.com/office/drawing/2014/main" id="{F3F7C35C-E480-4BE8-B17A-E6C78223F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7285" y="0"/>
            <a:ext cx="3857625" cy="6858000"/>
          </a:xfrm>
          <a:prstGeom prst="rect">
            <a:avLst/>
          </a:prstGeom>
        </p:spPr>
      </p:pic>
      <p:pic>
        <p:nvPicPr>
          <p:cNvPr id="5" name="Picture 4">
            <a:extLst>
              <a:ext uri="{FF2B5EF4-FFF2-40B4-BE49-F238E27FC236}">
                <a16:creationId xmlns:a16="http://schemas.microsoft.com/office/drawing/2014/main" id="{6C429B7F-7C28-4FF0-A10F-563C3A9B312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67285" y="0"/>
            <a:ext cx="3857625" cy="6858000"/>
          </a:xfrm>
          <a:prstGeom prst="rect">
            <a:avLst/>
          </a:prstGeom>
        </p:spPr>
      </p:pic>
    </p:spTree>
    <p:extLst>
      <p:ext uri="{BB962C8B-B14F-4D97-AF65-F5344CB8AC3E}">
        <p14:creationId xmlns:p14="http://schemas.microsoft.com/office/powerpoint/2010/main" val="4096637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71A9-B690-4DEE-B1D0-4C6E8FDED854}"/>
              </a:ext>
            </a:extLst>
          </p:cNvPr>
          <p:cNvSpPr>
            <a:spLocks noGrp="1"/>
          </p:cNvSpPr>
          <p:nvPr>
            <p:ph type="title"/>
          </p:nvPr>
        </p:nvSpPr>
        <p:spPr/>
        <p:txBody>
          <a:bodyPr/>
          <a:lstStyle/>
          <a:p>
            <a:r>
              <a:rPr lang="en-GB" dirty="0"/>
              <a:t>App Showcase</a:t>
            </a:r>
          </a:p>
        </p:txBody>
      </p:sp>
      <p:sp>
        <p:nvSpPr>
          <p:cNvPr id="4" name="Text Placeholder 3">
            <a:extLst>
              <a:ext uri="{FF2B5EF4-FFF2-40B4-BE49-F238E27FC236}">
                <a16:creationId xmlns:a16="http://schemas.microsoft.com/office/drawing/2014/main" id="{E180DA71-DFC7-43DD-BAB8-2FBE8F577C7A}"/>
              </a:ext>
            </a:extLst>
          </p:cNvPr>
          <p:cNvSpPr>
            <a:spLocks noGrp="1"/>
          </p:cNvSpPr>
          <p:nvPr>
            <p:ph type="body" sz="half" idx="2"/>
          </p:nvPr>
        </p:nvSpPr>
        <p:spPr/>
        <p:txBody>
          <a:bodyPr>
            <a:normAutofit/>
          </a:bodyPr>
          <a:lstStyle/>
          <a:p>
            <a:r>
              <a:rPr lang="en-GB" sz="2400" dirty="0"/>
              <a:t>Location Services</a:t>
            </a:r>
          </a:p>
          <a:p>
            <a:endParaRPr lang="en-GB" sz="2400" dirty="0"/>
          </a:p>
          <a:p>
            <a:r>
              <a:rPr lang="en-GB" sz="2400" dirty="0"/>
              <a:t>Store Locator</a:t>
            </a:r>
          </a:p>
        </p:txBody>
      </p:sp>
      <p:pic>
        <p:nvPicPr>
          <p:cNvPr id="6" name="Picture 5">
            <a:extLst>
              <a:ext uri="{FF2B5EF4-FFF2-40B4-BE49-F238E27FC236}">
                <a16:creationId xmlns:a16="http://schemas.microsoft.com/office/drawing/2014/main" id="{F3F7C35C-E480-4BE8-B17A-E6C78223F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7285" y="0"/>
            <a:ext cx="3857625" cy="6858000"/>
          </a:xfrm>
          <a:prstGeom prst="rect">
            <a:avLst/>
          </a:prstGeom>
        </p:spPr>
      </p:pic>
      <p:pic>
        <p:nvPicPr>
          <p:cNvPr id="5" name="Picture 4">
            <a:extLst>
              <a:ext uri="{FF2B5EF4-FFF2-40B4-BE49-F238E27FC236}">
                <a16:creationId xmlns:a16="http://schemas.microsoft.com/office/drawing/2014/main" id="{6C429B7F-7C28-4FF0-A10F-563C3A9B312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67285" y="0"/>
            <a:ext cx="3857625" cy="6858000"/>
          </a:xfrm>
          <a:prstGeom prst="rect">
            <a:avLst/>
          </a:prstGeom>
        </p:spPr>
      </p:pic>
      <p:sp>
        <p:nvSpPr>
          <p:cNvPr id="3" name="Rectangle 2">
            <a:extLst>
              <a:ext uri="{FF2B5EF4-FFF2-40B4-BE49-F238E27FC236}">
                <a16:creationId xmlns:a16="http://schemas.microsoft.com/office/drawing/2014/main" id="{D54DEFFE-132C-4A0B-9900-8A547F5CF9E5}"/>
              </a:ext>
            </a:extLst>
          </p:cNvPr>
          <p:cNvSpPr/>
          <p:nvPr/>
        </p:nvSpPr>
        <p:spPr>
          <a:xfrm>
            <a:off x="4967285" y="0"/>
            <a:ext cx="3854528"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F9098A84-2B02-413C-9913-08C9C2B6F257}"/>
              </a:ext>
            </a:extLst>
          </p:cNvPr>
          <p:cNvSpPr/>
          <p:nvPr/>
        </p:nvSpPr>
        <p:spPr>
          <a:xfrm>
            <a:off x="5298756" y="584206"/>
            <a:ext cx="797244" cy="725492"/>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495B1FB8-E2CD-4D32-999B-2C63BAA27E4A}"/>
              </a:ext>
            </a:extLst>
          </p:cNvPr>
          <p:cNvSpPr/>
          <p:nvPr/>
        </p:nvSpPr>
        <p:spPr>
          <a:xfrm>
            <a:off x="6263040" y="584206"/>
            <a:ext cx="797244" cy="725492"/>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4E0AACC0-3DF9-4A26-9DC1-3DAEE94F0E6B}"/>
              </a:ext>
            </a:extLst>
          </p:cNvPr>
          <p:cNvSpPr/>
          <p:nvPr/>
        </p:nvSpPr>
        <p:spPr>
          <a:xfrm>
            <a:off x="7227324" y="584206"/>
            <a:ext cx="691126" cy="725492"/>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5B2D96C8-54AD-411A-81DD-013323484EBC}"/>
              </a:ext>
            </a:extLst>
          </p:cNvPr>
          <p:cNvSpPr/>
          <p:nvPr/>
        </p:nvSpPr>
        <p:spPr>
          <a:xfrm>
            <a:off x="8191608" y="584206"/>
            <a:ext cx="630205" cy="725492"/>
          </a:xfrm>
          <a:prstGeom prst="rect">
            <a:avLst/>
          </a:prstGeom>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GB"/>
          </a:p>
        </p:txBody>
      </p:sp>
      <p:pic>
        <p:nvPicPr>
          <p:cNvPr id="16" name="Picture 15">
            <a:extLst>
              <a:ext uri="{FF2B5EF4-FFF2-40B4-BE49-F238E27FC236}">
                <a16:creationId xmlns:a16="http://schemas.microsoft.com/office/drawing/2014/main" id="{2EC216FB-82A5-4794-91C5-81387555AF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7285" y="0"/>
            <a:ext cx="3857625" cy="6858000"/>
          </a:xfrm>
          <a:prstGeom prst="rect">
            <a:avLst/>
          </a:prstGeom>
        </p:spPr>
      </p:pic>
      <p:pic>
        <p:nvPicPr>
          <p:cNvPr id="15" name="Picture 14">
            <a:extLst>
              <a:ext uri="{FF2B5EF4-FFF2-40B4-BE49-F238E27FC236}">
                <a16:creationId xmlns:a16="http://schemas.microsoft.com/office/drawing/2014/main" id="{281FA4CE-5A41-4FA9-9D7E-250F13E38DD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31471" y="0"/>
            <a:ext cx="3857625" cy="6858000"/>
          </a:xfrm>
          <a:prstGeom prst="rect">
            <a:avLst/>
          </a:prstGeom>
        </p:spPr>
      </p:pic>
    </p:spTree>
    <p:extLst>
      <p:ext uri="{BB962C8B-B14F-4D97-AF65-F5344CB8AC3E}">
        <p14:creationId xmlns:p14="http://schemas.microsoft.com/office/powerpoint/2010/main" val="3304737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2ADFD-9164-468D-BCE3-31FD25DBE500}"/>
              </a:ext>
            </a:extLst>
          </p:cNvPr>
          <p:cNvSpPr>
            <a:spLocks noGrp="1"/>
          </p:cNvSpPr>
          <p:nvPr>
            <p:ph type="title"/>
          </p:nvPr>
        </p:nvSpPr>
        <p:spPr/>
        <p:txBody>
          <a:bodyPr/>
          <a:lstStyle/>
          <a:p>
            <a:r>
              <a:rPr lang="en-MY" dirty="0"/>
              <a:t>Problem</a:t>
            </a:r>
          </a:p>
        </p:txBody>
      </p:sp>
      <p:sp>
        <p:nvSpPr>
          <p:cNvPr id="3" name="Content Placeholder 2">
            <a:extLst>
              <a:ext uri="{FF2B5EF4-FFF2-40B4-BE49-F238E27FC236}">
                <a16:creationId xmlns:a16="http://schemas.microsoft.com/office/drawing/2014/main" id="{DCC1B3A1-2652-490E-9482-A0FD30546EE5}"/>
              </a:ext>
            </a:extLst>
          </p:cNvPr>
          <p:cNvSpPr>
            <a:spLocks noGrp="1"/>
          </p:cNvSpPr>
          <p:nvPr>
            <p:ph idx="1"/>
          </p:nvPr>
        </p:nvSpPr>
        <p:spPr/>
        <p:txBody>
          <a:bodyPr/>
          <a:lstStyle/>
          <a:p>
            <a:r>
              <a:rPr lang="en-US" dirty="0"/>
              <a:t>Retail Space Property Owners suffer from loss of tenants and unable to collect rent</a:t>
            </a:r>
          </a:p>
          <a:p>
            <a:r>
              <a:rPr lang="en-US" dirty="0"/>
              <a:t>Shop Owners suffer from profitability loss because customers are moving to online shopping and E-commerce</a:t>
            </a:r>
            <a:endParaRPr lang="en-MY" dirty="0"/>
          </a:p>
          <a:p>
            <a:endParaRPr lang="en-MY" dirty="0"/>
          </a:p>
        </p:txBody>
      </p:sp>
    </p:spTree>
    <p:extLst>
      <p:ext uri="{BB962C8B-B14F-4D97-AF65-F5344CB8AC3E}">
        <p14:creationId xmlns:p14="http://schemas.microsoft.com/office/powerpoint/2010/main" val="11601524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71A9-B690-4DEE-B1D0-4C6E8FDED854}"/>
              </a:ext>
            </a:extLst>
          </p:cNvPr>
          <p:cNvSpPr>
            <a:spLocks noGrp="1"/>
          </p:cNvSpPr>
          <p:nvPr>
            <p:ph type="title"/>
          </p:nvPr>
        </p:nvSpPr>
        <p:spPr/>
        <p:txBody>
          <a:bodyPr/>
          <a:lstStyle/>
          <a:p>
            <a:r>
              <a:rPr lang="en-GB" dirty="0"/>
              <a:t>App Showcase</a:t>
            </a:r>
          </a:p>
        </p:txBody>
      </p:sp>
      <p:sp>
        <p:nvSpPr>
          <p:cNvPr id="4" name="Text Placeholder 3">
            <a:extLst>
              <a:ext uri="{FF2B5EF4-FFF2-40B4-BE49-F238E27FC236}">
                <a16:creationId xmlns:a16="http://schemas.microsoft.com/office/drawing/2014/main" id="{E180DA71-DFC7-43DD-BAB8-2FBE8F577C7A}"/>
              </a:ext>
            </a:extLst>
          </p:cNvPr>
          <p:cNvSpPr>
            <a:spLocks noGrp="1"/>
          </p:cNvSpPr>
          <p:nvPr>
            <p:ph type="body" sz="half" idx="2"/>
          </p:nvPr>
        </p:nvSpPr>
        <p:spPr/>
        <p:txBody>
          <a:bodyPr>
            <a:normAutofit/>
          </a:bodyPr>
          <a:lstStyle/>
          <a:p>
            <a:r>
              <a:rPr lang="en-GB" sz="2400" dirty="0"/>
              <a:t>Location Services</a:t>
            </a:r>
          </a:p>
          <a:p>
            <a:endParaRPr lang="en-GB" sz="2400" dirty="0"/>
          </a:p>
          <a:p>
            <a:r>
              <a:rPr lang="en-GB" sz="2400" dirty="0"/>
              <a:t>Parking Locator</a:t>
            </a:r>
          </a:p>
        </p:txBody>
      </p:sp>
      <p:pic>
        <p:nvPicPr>
          <p:cNvPr id="6" name="Picture 5">
            <a:extLst>
              <a:ext uri="{FF2B5EF4-FFF2-40B4-BE49-F238E27FC236}">
                <a16:creationId xmlns:a16="http://schemas.microsoft.com/office/drawing/2014/main" id="{F3F7C35C-E480-4BE8-B17A-E6C78223F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7285" y="0"/>
            <a:ext cx="3857625" cy="6858000"/>
          </a:xfrm>
          <a:prstGeom prst="rect">
            <a:avLst/>
          </a:prstGeom>
        </p:spPr>
      </p:pic>
      <p:pic>
        <p:nvPicPr>
          <p:cNvPr id="5" name="Picture 4">
            <a:extLst>
              <a:ext uri="{FF2B5EF4-FFF2-40B4-BE49-F238E27FC236}">
                <a16:creationId xmlns:a16="http://schemas.microsoft.com/office/drawing/2014/main" id="{6C429B7F-7C28-4FF0-A10F-563C3A9B312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67285" y="0"/>
            <a:ext cx="3857625" cy="6858000"/>
          </a:xfrm>
          <a:prstGeom prst="rect">
            <a:avLst/>
          </a:prstGeom>
        </p:spPr>
      </p:pic>
      <p:sp>
        <p:nvSpPr>
          <p:cNvPr id="3" name="Rectangle 2">
            <a:extLst>
              <a:ext uri="{FF2B5EF4-FFF2-40B4-BE49-F238E27FC236}">
                <a16:creationId xmlns:a16="http://schemas.microsoft.com/office/drawing/2014/main" id="{D54DEFFE-132C-4A0B-9900-8A547F5CF9E5}"/>
              </a:ext>
            </a:extLst>
          </p:cNvPr>
          <p:cNvSpPr/>
          <p:nvPr/>
        </p:nvSpPr>
        <p:spPr>
          <a:xfrm>
            <a:off x="4967285" y="0"/>
            <a:ext cx="3854528"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F9098A84-2B02-413C-9913-08C9C2B6F257}"/>
              </a:ext>
            </a:extLst>
          </p:cNvPr>
          <p:cNvSpPr/>
          <p:nvPr/>
        </p:nvSpPr>
        <p:spPr>
          <a:xfrm>
            <a:off x="5298756" y="584206"/>
            <a:ext cx="797244" cy="725492"/>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495B1FB8-E2CD-4D32-999B-2C63BAA27E4A}"/>
              </a:ext>
            </a:extLst>
          </p:cNvPr>
          <p:cNvSpPr/>
          <p:nvPr/>
        </p:nvSpPr>
        <p:spPr>
          <a:xfrm>
            <a:off x="6263040" y="584206"/>
            <a:ext cx="797244" cy="725492"/>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4E0AACC0-3DF9-4A26-9DC1-3DAEE94F0E6B}"/>
              </a:ext>
            </a:extLst>
          </p:cNvPr>
          <p:cNvSpPr/>
          <p:nvPr/>
        </p:nvSpPr>
        <p:spPr>
          <a:xfrm>
            <a:off x="7227324" y="584206"/>
            <a:ext cx="691126" cy="725492"/>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5B2D96C8-54AD-411A-81DD-013323484EBC}"/>
              </a:ext>
            </a:extLst>
          </p:cNvPr>
          <p:cNvSpPr/>
          <p:nvPr/>
        </p:nvSpPr>
        <p:spPr>
          <a:xfrm>
            <a:off x="8191608" y="584206"/>
            <a:ext cx="630205" cy="725492"/>
          </a:xfrm>
          <a:prstGeom prst="rect">
            <a:avLst/>
          </a:prstGeom>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GB"/>
          </a:p>
        </p:txBody>
      </p:sp>
      <p:pic>
        <p:nvPicPr>
          <p:cNvPr id="16" name="Picture 15">
            <a:extLst>
              <a:ext uri="{FF2B5EF4-FFF2-40B4-BE49-F238E27FC236}">
                <a16:creationId xmlns:a16="http://schemas.microsoft.com/office/drawing/2014/main" id="{2EC216FB-82A5-4794-91C5-81387555AF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7285" y="0"/>
            <a:ext cx="3857625" cy="6858000"/>
          </a:xfrm>
          <a:prstGeom prst="rect">
            <a:avLst/>
          </a:prstGeom>
        </p:spPr>
      </p:pic>
      <p:pic>
        <p:nvPicPr>
          <p:cNvPr id="15" name="Picture 14">
            <a:extLst>
              <a:ext uri="{FF2B5EF4-FFF2-40B4-BE49-F238E27FC236}">
                <a16:creationId xmlns:a16="http://schemas.microsoft.com/office/drawing/2014/main" id="{281FA4CE-5A41-4FA9-9D7E-250F13E38DD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31471" y="0"/>
            <a:ext cx="3857625" cy="6858000"/>
          </a:xfrm>
          <a:prstGeom prst="rect">
            <a:avLst/>
          </a:prstGeom>
        </p:spPr>
      </p:pic>
      <p:pic>
        <p:nvPicPr>
          <p:cNvPr id="14" name="Picture 13">
            <a:extLst>
              <a:ext uri="{FF2B5EF4-FFF2-40B4-BE49-F238E27FC236}">
                <a16:creationId xmlns:a16="http://schemas.microsoft.com/office/drawing/2014/main" id="{ABC949ED-F10F-4644-A7D5-FA0D96C3602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28374" y="0"/>
            <a:ext cx="3857625" cy="6858000"/>
          </a:xfrm>
          <a:prstGeom prst="rect">
            <a:avLst/>
          </a:prstGeom>
        </p:spPr>
      </p:pic>
    </p:spTree>
    <p:extLst>
      <p:ext uri="{BB962C8B-B14F-4D97-AF65-F5344CB8AC3E}">
        <p14:creationId xmlns:p14="http://schemas.microsoft.com/office/powerpoint/2010/main" val="28952651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71A9-B690-4DEE-B1D0-4C6E8FDED854}"/>
              </a:ext>
            </a:extLst>
          </p:cNvPr>
          <p:cNvSpPr>
            <a:spLocks noGrp="1"/>
          </p:cNvSpPr>
          <p:nvPr>
            <p:ph type="title"/>
          </p:nvPr>
        </p:nvSpPr>
        <p:spPr/>
        <p:txBody>
          <a:bodyPr/>
          <a:lstStyle/>
          <a:p>
            <a:r>
              <a:rPr lang="en-GB" dirty="0"/>
              <a:t>App Showcase</a:t>
            </a:r>
          </a:p>
        </p:txBody>
      </p:sp>
      <p:sp>
        <p:nvSpPr>
          <p:cNvPr id="4" name="Text Placeholder 3">
            <a:extLst>
              <a:ext uri="{FF2B5EF4-FFF2-40B4-BE49-F238E27FC236}">
                <a16:creationId xmlns:a16="http://schemas.microsoft.com/office/drawing/2014/main" id="{E180DA71-DFC7-43DD-BAB8-2FBE8F577C7A}"/>
              </a:ext>
            </a:extLst>
          </p:cNvPr>
          <p:cNvSpPr>
            <a:spLocks noGrp="1"/>
          </p:cNvSpPr>
          <p:nvPr>
            <p:ph type="body" sz="half" idx="2"/>
          </p:nvPr>
        </p:nvSpPr>
        <p:spPr/>
        <p:txBody>
          <a:bodyPr>
            <a:normAutofit/>
          </a:bodyPr>
          <a:lstStyle/>
          <a:p>
            <a:r>
              <a:rPr lang="en-GB" sz="2400" dirty="0"/>
              <a:t>Point Reward System</a:t>
            </a:r>
          </a:p>
          <a:p>
            <a:endParaRPr lang="en-GB" sz="2400" dirty="0"/>
          </a:p>
          <a:p>
            <a:r>
              <a:rPr lang="en-GB" sz="2400" dirty="0"/>
              <a:t>User Page</a:t>
            </a:r>
          </a:p>
        </p:txBody>
      </p:sp>
      <p:pic>
        <p:nvPicPr>
          <p:cNvPr id="6" name="Picture 5">
            <a:extLst>
              <a:ext uri="{FF2B5EF4-FFF2-40B4-BE49-F238E27FC236}">
                <a16:creationId xmlns:a16="http://schemas.microsoft.com/office/drawing/2014/main" id="{F3F7C35C-E480-4BE8-B17A-E6C78223F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7285" y="0"/>
            <a:ext cx="3857625" cy="6858000"/>
          </a:xfrm>
          <a:prstGeom prst="rect">
            <a:avLst/>
          </a:prstGeom>
        </p:spPr>
      </p:pic>
      <p:sp>
        <p:nvSpPr>
          <p:cNvPr id="3" name="Rectangle 2">
            <a:extLst>
              <a:ext uri="{FF2B5EF4-FFF2-40B4-BE49-F238E27FC236}">
                <a16:creationId xmlns:a16="http://schemas.microsoft.com/office/drawing/2014/main" id="{D54DEFFE-132C-4A0B-9900-8A547F5CF9E5}"/>
              </a:ext>
            </a:extLst>
          </p:cNvPr>
          <p:cNvSpPr/>
          <p:nvPr/>
        </p:nvSpPr>
        <p:spPr>
          <a:xfrm>
            <a:off x="4967285" y="0"/>
            <a:ext cx="3854528"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3F41FE4E-EEF3-4707-A079-C36CF3F24D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65736" y="0"/>
            <a:ext cx="3857625" cy="6858000"/>
          </a:xfrm>
          <a:prstGeom prst="rect">
            <a:avLst/>
          </a:prstGeom>
        </p:spPr>
      </p:pic>
    </p:spTree>
    <p:extLst>
      <p:ext uri="{BB962C8B-B14F-4D97-AF65-F5344CB8AC3E}">
        <p14:creationId xmlns:p14="http://schemas.microsoft.com/office/powerpoint/2010/main" val="42563949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71A9-B690-4DEE-B1D0-4C6E8FDED854}"/>
              </a:ext>
            </a:extLst>
          </p:cNvPr>
          <p:cNvSpPr>
            <a:spLocks noGrp="1"/>
          </p:cNvSpPr>
          <p:nvPr>
            <p:ph type="title"/>
          </p:nvPr>
        </p:nvSpPr>
        <p:spPr/>
        <p:txBody>
          <a:bodyPr/>
          <a:lstStyle/>
          <a:p>
            <a:r>
              <a:rPr lang="en-GB" dirty="0"/>
              <a:t>App Showcase</a:t>
            </a:r>
          </a:p>
        </p:txBody>
      </p:sp>
      <p:sp>
        <p:nvSpPr>
          <p:cNvPr id="4" name="Text Placeholder 3">
            <a:extLst>
              <a:ext uri="{FF2B5EF4-FFF2-40B4-BE49-F238E27FC236}">
                <a16:creationId xmlns:a16="http://schemas.microsoft.com/office/drawing/2014/main" id="{E180DA71-DFC7-43DD-BAB8-2FBE8F577C7A}"/>
              </a:ext>
            </a:extLst>
          </p:cNvPr>
          <p:cNvSpPr>
            <a:spLocks noGrp="1"/>
          </p:cNvSpPr>
          <p:nvPr>
            <p:ph type="body" sz="half" idx="2"/>
          </p:nvPr>
        </p:nvSpPr>
        <p:spPr/>
        <p:txBody>
          <a:bodyPr>
            <a:normAutofit/>
          </a:bodyPr>
          <a:lstStyle/>
          <a:p>
            <a:r>
              <a:rPr lang="en-GB" sz="2400" dirty="0"/>
              <a:t>Point Reward System</a:t>
            </a:r>
          </a:p>
          <a:p>
            <a:endParaRPr lang="en-GB" sz="2400" dirty="0"/>
          </a:p>
          <a:p>
            <a:r>
              <a:rPr lang="en-GB" sz="2400" dirty="0"/>
              <a:t>Redemption</a:t>
            </a:r>
          </a:p>
        </p:txBody>
      </p:sp>
      <p:pic>
        <p:nvPicPr>
          <p:cNvPr id="6" name="Picture 5">
            <a:extLst>
              <a:ext uri="{FF2B5EF4-FFF2-40B4-BE49-F238E27FC236}">
                <a16:creationId xmlns:a16="http://schemas.microsoft.com/office/drawing/2014/main" id="{F3F7C35C-E480-4BE8-B17A-E6C78223F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7285" y="0"/>
            <a:ext cx="3857625" cy="6858000"/>
          </a:xfrm>
          <a:prstGeom prst="rect">
            <a:avLst/>
          </a:prstGeom>
        </p:spPr>
      </p:pic>
      <p:sp>
        <p:nvSpPr>
          <p:cNvPr id="3" name="Rectangle 2">
            <a:extLst>
              <a:ext uri="{FF2B5EF4-FFF2-40B4-BE49-F238E27FC236}">
                <a16:creationId xmlns:a16="http://schemas.microsoft.com/office/drawing/2014/main" id="{D54DEFFE-132C-4A0B-9900-8A547F5CF9E5}"/>
              </a:ext>
            </a:extLst>
          </p:cNvPr>
          <p:cNvSpPr/>
          <p:nvPr/>
        </p:nvSpPr>
        <p:spPr>
          <a:xfrm>
            <a:off x="4967285" y="0"/>
            <a:ext cx="3854528"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 name="Picture 6">
            <a:extLst>
              <a:ext uri="{FF2B5EF4-FFF2-40B4-BE49-F238E27FC236}">
                <a16:creationId xmlns:a16="http://schemas.microsoft.com/office/drawing/2014/main" id="{1A1B418C-04C5-40A6-959D-1F18CCB2715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65736" y="0"/>
            <a:ext cx="3857625" cy="6858000"/>
          </a:xfrm>
          <a:prstGeom prst="rect">
            <a:avLst/>
          </a:prstGeom>
        </p:spPr>
      </p:pic>
    </p:spTree>
    <p:extLst>
      <p:ext uri="{BB962C8B-B14F-4D97-AF65-F5344CB8AC3E}">
        <p14:creationId xmlns:p14="http://schemas.microsoft.com/office/powerpoint/2010/main" val="14228018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93A8C9F-A72F-432F-8281-A78DF61FBF46}"/>
              </a:ext>
            </a:extLst>
          </p:cNvPr>
          <p:cNvSpPr>
            <a:spLocks noGrp="1"/>
          </p:cNvSpPr>
          <p:nvPr>
            <p:ph type="ctrTitle"/>
          </p:nvPr>
        </p:nvSpPr>
        <p:spPr/>
        <p:txBody>
          <a:bodyPr/>
          <a:lstStyle/>
          <a:p>
            <a:r>
              <a:rPr lang="en-GB" dirty="0"/>
              <a:t>The End</a:t>
            </a:r>
          </a:p>
        </p:txBody>
      </p:sp>
      <p:sp>
        <p:nvSpPr>
          <p:cNvPr id="6" name="Subtitle 5">
            <a:extLst>
              <a:ext uri="{FF2B5EF4-FFF2-40B4-BE49-F238E27FC236}">
                <a16:creationId xmlns:a16="http://schemas.microsoft.com/office/drawing/2014/main" id="{43B767B7-B4E4-400E-8449-AAE525A501C2}"/>
              </a:ext>
            </a:extLst>
          </p:cNvPr>
          <p:cNvSpPr>
            <a:spLocks noGrp="1"/>
          </p:cNvSpPr>
          <p:nvPr>
            <p:ph type="subTitle" idx="1"/>
          </p:nvPr>
        </p:nvSpPr>
        <p:spPr/>
        <p:txBody>
          <a:bodyPr/>
          <a:lstStyle/>
          <a:p>
            <a:endParaRPr lang="en-GB"/>
          </a:p>
        </p:txBody>
      </p:sp>
    </p:spTree>
    <p:extLst>
      <p:ext uri="{BB962C8B-B14F-4D97-AF65-F5344CB8AC3E}">
        <p14:creationId xmlns:p14="http://schemas.microsoft.com/office/powerpoint/2010/main" val="16111122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ACBCC-BED3-4CE5-A66F-2B94BB5A7D1E}"/>
              </a:ext>
            </a:extLst>
          </p:cNvPr>
          <p:cNvSpPr>
            <a:spLocks noGrp="1"/>
          </p:cNvSpPr>
          <p:nvPr>
            <p:ph type="title"/>
          </p:nvPr>
        </p:nvSpPr>
        <p:spPr/>
        <p:txBody>
          <a:bodyPr/>
          <a:lstStyle/>
          <a:p>
            <a:r>
              <a:rPr lang="en-GB" dirty="0"/>
              <a:t>Things to improve on</a:t>
            </a:r>
          </a:p>
        </p:txBody>
      </p:sp>
      <p:sp>
        <p:nvSpPr>
          <p:cNvPr id="3" name="Content Placeholder 2">
            <a:extLst>
              <a:ext uri="{FF2B5EF4-FFF2-40B4-BE49-F238E27FC236}">
                <a16:creationId xmlns:a16="http://schemas.microsoft.com/office/drawing/2014/main" id="{F20B2E91-21A0-4383-AE6F-6F8E034B9331}"/>
              </a:ext>
            </a:extLst>
          </p:cNvPr>
          <p:cNvSpPr>
            <a:spLocks noGrp="1"/>
          </p:cNvSpPr>
          <p:nvPr>
            <p:ph idx="1"/>
          </p:nvPr>
        </p:nvSpPr>
        <p:spPr/>
        <p:txBody>
          <a:bodyPr/>
          <a:lstStyle/>
          <a:p>
            <a:r>
              <a:rPr lang="en-GB" dirty="0"/>
              <a:t>Points economy</a:t>
            </a:r>
          </a:p>
          <a:p>
            <a:r>
              <a:rPr lang="en-GB" dirty="0"/>
              <a:t>CRUD update of promotions</a:t>
            </a:r>
          </a:p>
          <a:p>
            <a:r>
              <a:rPr lang="en-GB" dirty="0"/>
              <a:t>Location services</a:t>
            </a:r>
          </a:p>
          <a:p>
            <a:r>
              <a:rPr lang="en-GB" dirty="0"/>
              <a:t>General design</a:t>
            </a:r>
          </a:p>
        </p:txBody>
      </p:sp>
    </p:spTree>
    <p:extLst>
      <p:ext uri="{BB962C8B-B14F-4D97-AF65-F5344CB8AC3E}">
        <p14:creationId xmlns:p14="http://schemas.microsoft.com/office/powerpoint/2010/main" val="32691588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71A9-B690-4DEE-B1D0-4C6E8FDED854}"/>
              </a:ext>
            </a:extLst>
          </p:cNvPr>
          <p:cNvSpPr>
            <a:spLocks noGrp="1"/>
          </p:cNvSpPr>
          <p:nvPr>
            <p:ph type="title"/>
          </p:nvPr>
        </p:nvSpPr>
        <p:spPr/>
        <p:txBody>
          <a:bodyPr/>
          <a:lstStyle/>
          <a:p>
            <a:r>
              <a:rPr lang="en-GB" dirty="0"/>
              <a:t>App Showcase</a:t>
            </a:r>
          </a:p>
        </p:txBody>
      </p:sp>
      <p:sp>
        <p:nvSpPr>
          <p:cNvPr id="4" name="Text Placeholder 3">
            <a:extLst>
              <a:ext uri="{FF2B5EF4-FFF2-40B4-BE49-F238E27FC236}">
                <a16:creationId xmlns:a16="http://schemas.microsoft.com/office/drawing/2014/main" id="{E180DA71-DFC7-43DD-BAB8-2FBE8F577C7A}"/>
              </a:ext>
            </a:extLst>
          </p:cNvPr>
          <p:cNvSpPr>
            <a:spLocks noGrp="1"/>
          </p:cNvSpPr>
          <p:nvPr>
            <p:ph type="body" sz="half" idx="2"/>
          </p:nvPr>
        </p:nvSpPr>
        <p:spPr/>
        <p:txBody>
          <a:bodyPr>
            <a:normAutofit/>
          </a:bodyPr>
          <a:lstStyle/>
          <a:p>
            <a:r>
              <a:rPr lang="en-GB" sz="2400" dirty="0"/>
              <a:t>Rewards and Promotions</a:t>
            </a:r>
          </a:p>
        </p:txBody>
      </p:sp>
      <p:pic>
        <p:nvPicPr>
          <p:cNvPr id="6" name="Picture 5">
            <a:extLst>
              <a:ext uri="{FF2B5EF4-FFF2-40B4-BE49-F238E27FC236}">
                <a16:creationId xmlns:a16="http://schemas.microsoft.com/office/drawing/2014/main" id="{F3F7C35C-E480-4BE8-B17A-E6C78223F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7285" y="0"/>
            <a:ext cx="3857625" cy="6858000"/>
          </a:xfrm>
          <a:prstGeom prst="rect">
            <a:avLst/>
          </a:prstGeom>
        </p:spPr>
      </p:pic>
      <p:pic>
        <p:nvPicPr>
          <p:cNvPr id="5" name="Picture 4">
            <a:extLst>
              <a:ext uri="{FF2B5EF4-FFF2-40B4-BE49-F238E27FC236}">
                <a16:creationId xmlns:a16="http://schemas.microsoft.com/office/drawing/2014/main" id="{6C429B7F-7C28-4FF0-A10F-563C3A9B312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67285" y="0"/>
            <a:ext cx="3857625" cy="6858000"/>
          </a:xfrm>
          <a:prstGeom prst="rect">
            <a:avLst/>
          </a:prstGeom>
        </p:spPr>
      </p:pic>
      <p:sp>
        <p:nvSpPr>
          <p:cNvPr id="3" name="Rectangle 2">
            <a:extLst>
              <a:ext uri="{FF2B5EF4-FFF2-40B4-BE49-F238E27FC236}">
                <a16:creationId xmlns:a16="http://schemas.microsoft.com/office/drawing/2014/main" id="{D54DEFFE-132C-4A0B-9900-8A547F5CF9E5}"/>
              </a:ext>
            </a:extLst>
          </p:cNvPr>
          <p:cNvSpPr/>
          <p:nvPr/>
        </p:nvSpPr>
        <p:spPr>
          <a:xfrm>
            <a:off x="4967285" y="0"/>
            <a:ext cx="3854528"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F9098A84-2B02-413C-9913-08C9C2B6F257}"/>
              </a:ext>
            </a:extLst>
          </p:cNvPr>
          <p:cNvSpPr/>
          <p:nvPr/>
        </p:nvSpPr>
        <p:spPr>
          <a:xfrm>
            <a:off x="5298756" y="584206"/>
            <a:ext cx="797244" cy="725492"/>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495B1FB8-E2CD-4D32-999B-2C63BAA27E4A}"/>
              </a:ext>
            </a:extLst>
          </p:cNvPr>
          <p:cNvSpPr/>
          <p:nvPr/>
        </p:nvSpPr>
        <p:spPr>
          <a:xfrm>
            <a:off x="6263040" y="584206"/>
            <a:ext cx="797244" cy="725492"/>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4E0AACC0-3DF9-4A26-9DC1-3DAEE94F0E6B}"/>
              </a:ext>
            </a:extLst>
          </p:cNvPr>
          <p:cNvSpPr/>
          <p:nvPr/>
        </p:nvSpPr>
        <p:spPr>
          <a:xfrm>
            <a:off x="7227324" y="584206"/>
            <a:ext cx="691126" cy="725492"/>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5B2D96C8-54AD-411A-81DD-013323484EBC}"/>
              </a:ext>
            </a:extLst>
          </p:cNvPr>
          <p:cNvSpPr/>
          <p:nvPr/>
        </p:nvSpPr>
        <p:spPr>
          <a:xfrm>
            <a:off x="8191608" y="584206"/>
            <a:ext cx="630205" cy="725492"/>
          </a:xfrm>
          <a:prstGeom prst="rect">
            <a:avLst/>
          </a:prstGeom>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763908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71A9-B690-4DEE-B1D0-4C6E8FDED854}"/>
              </a:ext>
            </a:extLst>
          </p:cNvPr>
          <p:cNvSpPr>
            <a:spLocks noGrp="1"/>
          </p:cNvSpPr>
          <p:nvPr>
            <p:ph type="title"/>
          </p:nvPr>
        </p:nvSpPr>
        <p:spPr/>
        <p:txBody>
          <a:bodyPr/>
          <a:lstStyle/>
          <a:p>
            <a:r>
              <a:rPr lang="en-GB" dirty="0"/>
              <a:t>App Showcase</a:t>
            </a:r>
          </a:p>
        </p:txBody>
      </p:sp>
      <p:sp>
        <p:nvSpPr>
          <p:cNvPr id="4" name="Text Placeholder 3">
            <a:extLst>
              <a:ext uri="{FF2B5EF4-FFF2-40B4-BE49-F238E27FC236}">
                <a16:creationId xmlns:a16="http://schemas.microsoft.com/office/drawing/2014/main" id="{E180DA71-DFC7-43DD-BAB8-2FBE8F577C7A}"/>
              </a:ext>
            </a:extLst>
          </p:cNvPr>
          <p:cNvSpPr>
            <a:spLocks noGrp="1"/>
          </p:cNvSpPr>
          <p:nvPr>
            <p:ph type="body" sz="half" idx="2"/>
          </p:nvPr>
        </p:nvSpPr>
        <p:spPr/>
        <p:txBody>
          <a:bodyPr>
            <a:normAutofit/>
          </a:bodyPr>
          <a:lstStyle/>
          <a:p>
            <a:r>
              <a:rPr lang="en-GB" sz="2400" dirty="0"/>
              <a:t>Point Reward System</a:t>
            </a:r>
          </a:p>
          <a:p>
            <a:endParaRPr lang="en-GB" sz="2400" dirty="0"/>
          </a:p>
          <a:p>
            <a:r>
              <a:rPr lang="en-GB" sz="2400" dirty="0"/>
              <a:t>Redemption</a:t>
            </a:r>
          </a:p>
        </p:txBody>
      </p:sp>
      <p:pic>
        <p:nvPicPr>
          <p:cNvPr id="6" name="Picture 5">
            <a:extLst>
              <a:ext uri="{FF2B5EF4-FFF2-40B4-BE49-F238E27FC236}">
                <a16:creationId xmlns:a16="http://schemas.microsoft.com/office/drawing/2014/main" id="{F3F7C35C-E480-4BE8-B17A-E6C78223FE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7285" y="0"/>
            <a:ext cx="3857625" cy="6858000"/>
          </a:xfrm>
          <a:prstGeom prst="rect">
            <a:avLst/>
          </a:prstGeom>
        </p:spPr>
      </p:pic>
      <p:sp>
        <p:nvSpPr>
          <p:cNvPr id="3" name="Rectangle 2">
            <a:extLst>
              <a:ext uri="{FF2B5EF4-FFF2-40B4-BE49-F238E27FC236}">
                <a16:creationId xmlns:a16="http://schemas.microsoft.com/office/drawing/2014/main" id="{D54DEFFE-132C-4A0B-9900-8A547F5CF9E5}"/>
              </a:ext>
            </a:extLst>
          </p:cNvPr>
          <p:cNvSpPr/>
          <p:nvPr/>
        </p:nvSpPr>
        <p:spPr>
          <a:xfrm>
            <a:off x="4967285" y="0"/>
            <a:ext cx="3854528"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3F41FE4E-EEF3-4707-A079-C36CF3F24D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65736" y="0"/>
            <a:ext cx="3857625" cy="6858000"/>
          </a:xfrm>
          <a:prstGeom prst="rect">
            <a:avLst/>
          </a:prstGeom>
        </p:spPr>
      </p:pic>
      <p:pic>
        <p:nvPicPr>
          <p:cNvPr id="17" name="Picture 16">
            <a:extLst>
              <a:ext uri="{FF2B5EF4-FFF2-40B4-BE49-F238E27FC236}">
                <a16:creationId xmlns:a16="http://schemas.microsoft.com/office/drawing/2014/main" id="{04B05097-8AC2-424D-9CC4-5C66D590AC3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65735" y="0"/>
            <a:ext cx="3857625" cy="6858000"/>
          </a:xfrm>
          <a:prstGeom prst="rect">
            <a:avLst/>
          </a:prstGeom>
        </p:spPr>
      </p:pic>
      <p:sp>
        <p:nvSpPr>
          <p:cNvPr id="8" name="Rectangle 7">
            <a:extLst>
              <a:ext uri="{FF2B5EF4-FFF2-40B4-BE49-F238E27FC236}">
                <a16:creationId xmlns:a16="http://schemas.microsoft.com/office/drawing/2014/main" id="{04C82E9E-0CC1-42D8-8F26-87B40E9C3BBF}"/>
              </a:ext>
            </a:extLst>
          </p:cNvPr>
          <p:cNvSpPr/>
          <p:nvPr/>
        </p:nvSpPr>
        <p:spPr>
          <a:xfrm>
            <a:off x="5298756" y="584206"/>
            <a:ext cx="797244" cy="725492"/>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8A3F25E7-7F54-42D2-9FD0-DA93EE80B32C}"/>
              </a:ext>
            </a:extLst>
          </p:cNvPr>
          <p:cNvSpPr/>
          <p:nvPr/>
        </p:nvSpPr>
        <p:spPr>
          <a:xfrm>
            <a:off x="6263040" y="584206"/>
            <a:ext cx="797244" cy="725492"/>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360F5B07-9E66-4829-AA6F-E815B3682F37}"/>
              </a:ext>
            </a:extLst>
          </p:cNvPr>
          <p:cNvSpPr/>
          <p:nvPr/>
        </p:nvSpPr>
        <p:spPr>
          <a:xfrm>
            <a:off x="7227324" y="584206"/>
            <a:ext cx="691126" cy="725492"/>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18A8DF38-9F4D-4271-938C-54A79CC66E80}"/>
              </a:ext>
            </a:extLst>
          </p:cNvPr>
          <p:cNvSpPr/>
          <p:nvPr/>
        </p:nvSpPr>
        <p:spPr>
          <a:xfrm>
            <a:off x="8191608" y="584206"/>
            <a:ext cx="630205" cy="725492"/>
          </a:xfrm>
          <a:prstGeom prst="rect">
            <a:avLst/>
          </a:prstGeom>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5874485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C4E1F-AA1F-48CA-B496-B8BCB12C82B8}"/>
              </a:ext>
            </a:extLst>
          </p:cNvPr>
          <p:cNvSpPr>
            <a:spLocks noGrp="1"/>
          </p:cNvSpPr>
          <p:nvPr>
            <p:ph type="title"/>
          </p:nvPr>
        </p:nvSpPr>
        <p:spPr/>
        <p:txBody>
          <a:bodyPr/>
          <a:lstStyle/>
          <a:p>
            <a:r>
              <a:rPr lang="en-MY" dirty="0"/>
              <a:t>Hypothesis</a:t>
            </a:r>
          </a:p>
        </p:txBody>
      </p:sp>
      <p:sp>
        <p:nvSpPr>
          <p:cNvPr id="3" name="Content Placeholder 2">
            <a:extLst>
              <a:ext uri="{FF2B5EF4-FFF2-40B4-BE49-F238E27FC236}">
                <a16:creationId xmlns:a16="http://schemas.microsoft.com/office/drawing/2014/main" id="{E6962A66-2322-43DF-8378-35FEE3F8889D}"/>
              </a:ext>
            </a:extLst>
          </p:cNvPr>
          <p:cNvSpPr>
            <a:spLocks noGrp="1"/>
          </p:cNvSpPr>
          <p:nvPr>
            <p:ph idx="1"/>
          </p:nvPr>
        </p:nvSpPr>
        <p:spPr/>
        <p:txBody>
          <a:bodyPr/>
          <a:lstStyle/>
          <a:p>
            <a:r>
              <a:rPr lang="en-MY" dirty="0"/>
              <a:t>Profitability problems of shop owners and landlords in the retail space can be solved by increasing the revenue of shop owners </a:t>
            </a:r>
            <a:r>
              <a:rPr lang="en-MY" i="1" dirty="0"/>
              <a:t>collectively</a:t>
            </a:r>
          </a:p>
          <a:p>
            <a:endParaRPr lang="en-MY" i="1" dirty="0"/>
          </a:p>
          <a:p>
            <a:pPr marL="0" indent="0">
              <a:buNone/>
            </a:pPr>
            <a:r>
              <a:rPr lang="en-MY" dirty="0"/>
              <a:t>Assumptions</a:t>
            </a:r>
          </a:p>
          <a:p>
            <a:r>
              <a:rPr lang="en-MY" dirty="0"/>
              <a:t>Retail space shop owners and landlords are in the shopping mall/commercial hub space</a:t>
            </a:r>
          </a:p>
          <a:p>
            <a:endParaRPr lang="en-MY" dirty="0"/>
          </a:p>
        </p:txBody>
      </p:sp>
    </p:spTree>
    <p:extLst>
      <p:ext uri="{BB962C8B-B14F-4D97-AF65-F5344CB8AC3E}">
        <p14:creationId xmlns:p14="http://schemas.microsoft.com/office/powerpoint/2010/main" val="19606832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A084C-7C11-407B-A8C3-4C87CEB6AB2B}"/>
              </a:ext>
            </a:extLst>
          </p:cNvPr>
          <p:cNvSpPr>
            <a:spLocks noGrp="1"/>
          </p:cNvSpPr>
          <p:nvPr>
            <p:ph type="title"/>
          </p:nvPr>
        </p:nvSpPr>
        <p:spPr/>
        <p:txBody>
          <a:bodyPr/>
          <a:lstStyle/>
          <a:p>
            <a:r>
              <a:rPr lang="en-MY" dirty="0"/>
              <a:t>Profitability Model of Landlord </a:t>
            </a:r>
          </a:p>
        </p:txBody>
      </p:sp>
      <p:sp>
        <p:nvSpPr>
          <p:cNvPr id="5" name="TextBox 4">
            <a:extLst>
              <a:ext uri="{FF2B5EF4-FFF2-40B4-BE49-F238E27FC236}">
                <a16:creationId xmlns:a16="http://schemas.microsoft.com/office/drawing/2014/main" id="{083F2EAB-2C3F-4A0F-ABED-2E548F58D591}"/>
              </a:ext>
            </a:extLst>
          </p:cNvPr>
          <p:cNvSpPr txBox="1"/>
          <p:nvPr/>
        </p:nvSpPr>
        <p:spPr>
          <a:xfrm>
            <a:off x="5486400" y="1690688"/>
            <a:ext cx="1219200" cy="369332"/>
          </a:xfrm>
          <a:prstGeom prst="rect">
            <a:avLst/>
          </a:prstGeom>
          <a:noFill/>
        </p:spPr>
        <p:txBody>
          <a:bodyPr wrap="square" rtlCol="0">
            <a:spAutoFit/>
          </a:bodyPr>
          <a:lstStyle/>
          <a:p>
            <a:pPr algn="ctr"/>
            <a:r>
              <a:rPr lang="en-MY" dirty="0"/>
              <a:t>Profit</a:t>
            </a:r>
          </a:p>
        </p:txBody>
      </p:sp>
      <p:sp>
        <p:nvSpPr>
          <p:cNvPr id="6" name="TextBox 5">
            <a:extLst>
              <a:ext uri="{FF2B5EF4-FFF2-40B4-BE49-F238E27FC236}">
                <a16:creationId xmlns:a16="http://schemas.microsoft.com/office/drawing/2014/main" id="{16EDE946-A2AD-4FDC-A14C-59A59E9A180A}"/>
              </a:ext>
            </a:extLst>
          </p:cNvPr>
          <p:cNvSpPr txBox="1"/>
          <p:nvPr/>
        </p:nvSpPr>
        <p:spPr>
          <a:xfrm>
            <a:off x="3020758" y="2689745"/>
            <a:ext cx="2404958" cy="369332"/>
          </a:xfrm>
          <a:prstGeom prst="rect">
            <a:avLst/>
          </a:prstGeom>
          <a:noFill/>
        </p:spPr>
        <p:txBody>
          <a:bodyPr wrap="square" rtlCol="0">
            <a:spAutoFit/>
          </a:bodyPr>
          <a:lstStyle/>
          <a:p>
            <a:pPr algn="ctr"/>
            <a:r>
              <a:rPr lang="en-MY" dirty="0"/>
              <a:t>Revenue</a:t>
            </a:r>
          </a:p>
        </p:txBody>
      </p:sp>
      <p:sp>
        <p:nvSpPr>
          <p:cNvPr id="7" name="TextBox 6">
            <a:extLst>
              <a:ext uri="{FF2B5EF4-FFF2-40B4-BE49-F238E27FC236}">
                <a16:creationId xmlns:a16="http://schemas.microsoft.com/office/drawing/2014/main" id="{CCCACFC8-E7AE-4012-B572-7078F16A9B64}"/>
              </a:ext>
            </a:extLst>
          </p:cNvPr>
          <p:cNvSpPr txBox="1"/>
          <p:nvPr/>
        </p:nvSpPr>
        <p:spPr>
          <a:xfrm>
            <a:off x="6644916" y="2689745"/>
            <a:ext cx="2526326" cy="369332"/>
          </a:xfrm>
          <a:prstGeom prst="rect">
            <a:avLst/>
          </a:prstGeom>
          <a:noFill/>
        </p:spPr>
        <p:txBody>
          <a:bodyPr wrap="square" rtlCol="0">
            <a:spAutoFit/>
          </a:bodyPr>
          <a:lstStyle/>
          <a:p>
            <a:pPr algn="ctr"/>
            <a:r>
              <a:rPr lang="en-MY" dirty="0"/>
              <a:t>Cost</a:t>
            </a:r>
          </a:p>
        </p:txBody>
      </p:sp>
      <p:cxnSp>
        <p:nvCxnSpPr>
          <p:cNvPr id="9" name="Straight Arrow Connector 8">
            <a:extLst>
              <a:ext uri="{FF2B5EF4-FFF2-40B4-BE49-F238E27FC236}">
                <a16:creationId xmlns:a16="http://schemas.microsoft.com/office/drawing/2014/main" id="{973FA652-87B9-4594-AA54-BF15BAC5B136}"/>
              </a:ext>
            </a:extLst>
          </p:cNvPr>
          <p:cNvCxnSpPr>
            <a:cxnSpLocks/>
            <a:stCxn id="5" idx="2"/>
            <a:endCxn id="7" idx="0"/>
          </p:cNvCxnSpPr>
          <p:nvPr/>
        </p:nvCxnSpPr>
        <p:spPr>
          <a:xfrm>
            <a:off x="6096000" y="2060020"/>
            <a:ext cx="1812079" cy="6297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136A310-E2E0-47D6-92F6-34068B93575F}"/>
              </a:ext>
            </a:extLst>
          </p:cNvPr>
          <p:cNvCxnSpPr>
            <a:cxnSpLocks/>
            <a:stCxn id="5" idx="2"/>
            <a:endCxn id="6" idx="0"/>
          </p:cNvCxnSpPr>
          <p:nvPr/>
        </p:nvCxnSpPr>
        <p:spPr>
          <a:xfrm flipH="1">
            <a:off x="4223237" y="2060020"/>
            <a:ext cx="1872763" cy="6297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9DCAA2C2-F0F0-429C-9957-9081DBF9CD61}"/>
              </a:ext>
            </a:extLst>
          </p:cNvPr>
          <p:cNvSpPr txBox="1"/>
          <p:nvPr/>
        </p:nvSpPr>
        <p:spPr>
          <a:xfrm>
            <a:off x="48096" y="3675448"/>
            <a:ext cx="3593400" cy="2236832"/>
          </a:xfrm>
          <a:prstGeom prst="rect">
            <a:avLst/>
          </a:prstGeom>
          <a:noFill/>
        </p:spPr>
        <p:txBody>
          <a:bodyPr wrap="square" rtlCol="0">
            <a:spAutoFit/>
          </a:bodyPr>
          <a:lstStyle/>
          <a:p>
            <a:pPr algn="ctr"/>
            <a:r>
              <a:rPr lang="en-MY" dirty="0"/>
              <a:t>Average Sales Price</a:t>
            </a:r>
          </a:p>
          <a:p>
            <a:pPr marL="285750" indent="-285750">
              <a:buFont typeface="Arial" panose="020B0604020202020204" pitchFamily="34" charset="0"/>
              <a:buChar char="•"/>
            </a:pPr>
            <a:r>
              <a:rPr lang="en-MY" dirty="0"/>
              <a:t>Rent</a:t>
            </a:r>
          </a:p>
          <a:p>
            <a:pPr marL="285750" indent="-285750">
              <a:buFont typeface="Arial" panose="020B0604020202020204" pitchFamily="34" charset="0"/>
              <a:buChar char="•"/>
            </a:pPr>
            <a:r>
              <a:rPr lang="en-MY" dirty="0"/>
              <a:t>Rent </a:t>
            </a:r>
            <a:r>
              <a:rPr lang="ja-JP" altLang="en-US" dirty="0"/>
              <a:t>↑ </a:t>
            </a:r>
            <a:br>
              <a:rPr lang="en-MY" altLang="ja-JP" dirty="0"/>
            </a:br>
            <a:r>
              <a:rPr lang="en-MY" altLang="ja-JP" dirty="0"/>
              <a:t>occupancy rate</a:t>
            </a:r>
            <a:r>
              <a:rPr lang="ja-JP" altLang="en-US" dirty="0"/>
              <a:t> ↓</a:t>
            </a:r>
            <a:endParaRPr lang="en-MY" dirty="0"/>
          </a:p>
          <a:p>
            <a:pPr algn="ctr"/>
            <a:endParaRPr lang="en-MY" dirty="0"/>
          </a:p>
        </p:txBody>
      </p:sp>
      <p:sp>
        <p:nvSpPr>
          <p:cNvPr id="26" name="TextBox 25">
            <a:extLst>
              <a:ext uri="{FF2B5EF4-FFF2-40B4-BE49-F238E27FC236}">
                <a16:creationId xmlns:a16="http://schemas.microsoft.com/office/drawing/2014/main" id="{A8D07419-4126-4302-B854-9CEB9F73D2F3}"/>
              </a:ext>
            </a:extLst>
          </p:cNvPr>
          <p:cNvSpPr txBox="1"/>
          <p:nvPr/>
        </p:nvSpPr>
        <p:spPr>
          <a:xfrm>
            <a:off x="3408640" y="3688802"/>
            <a:ext cx="2378441" cy="1200329"/>
          </a:xfrm>
          <a:prstGeom prst="rect">
            <a:avLst/>
          </a:prstGeom>
          <a:noFill/>
        </p:spPr>
        <p:txBody>
          <a:bodyPr wrap="square" rtlCol="0">
            <a:spAutoFit/>
          </a:bodyPr>
          <a:lstStyle/>
          <a:p>
            <a:r>
              <a:rPr lang="en-MY" dirty="0"/>
              <a:t>Volume</a:t>
            </a:r>
          </a:p>
          <a:p>
            <a:pPr marL="285750" indent="-285750">
              <a:buFont typeface="Arial" panose="020B0604020202020204" pitchFamily="34" charset="0"/>
              <a:buChar char="•"/>
            </a:pPr>
            <a:r>
              <a:rPr lang="en-MY" altLang="ja-JP" dirty="0"/>
              <a:t>Occupancy rate</a:t>
            </a:r>
            <a:r>
              <a:rPr lang="ja-JP" altLang="en-US" dirty="0"/>
              <a:t> </a:t>
            </a:r>
            <a:endParaRPr lang="en-MY" altLang="ja-JP" dirty="0"/>
          </a:p>
          <a:p>
            <a:r>
              <a:rPr lang="en-MY" dirty="0"/>
              <a:t>     ( Occupied outlets/ Available outlets )</a:t>
            </a:r>
          </a:p>
        </p:txBody>
      </p:sp>
      <p:sp>
        <p:nvSpPr>
          <p:cNvPr id="27" name="TextBox 26">
            <a:extLst>
              <a:ext uri="{FF2B5EF4-FFF2-40B4-BE49-F238E27FC236}">
                <a16:creationId xmlns:a16="http://schemas.microsoft.com/office/drawing/2014/main" id="{CDD456AD-93B5-45BF-A3E3-9F55553FF456}"/>
              </a:ext>
            </a:extLst>
          </p:cNvPr>
          <p:cNvSpPr txBox="1"/>
          <p:nvPr/>
        </p:nvSpPr>
        <p:spPr>
          <a:xfrm>
            <a:off x="2763786" y="3675448"/>
            <a:ext cx="575459" cy="559208"/>
          </a:xfrm>
          <a:prstGeom prst="rect">
            <a:avLst/>
          </a:prstGeom>
          <a:noFill/>
        </p:spPr>
        <p:txBody>
          <a:bodyPr wrap="square" rtlCol="0">
            <a:spAutoFit/>
          </a:bodyPr>
          <a:lstStyle/>
          <a:p>
            <a:pPr algn="ctr"/>
            <a:r>
              <a:rPr lang="en-US" altLang="ja-JP" dirty="0">
                <a:latin typeface="Cambria Math" panose="02040503050406030204" pitchFamily="18" charset="0"/>
                <a:ea typeface="Cambria Math" panose="02040503050406030204" pitchFamily="18" charset="0"/>
              </a:rPr>
              <a:t>×</a:t>
            </a:r>
            <a:endParaRPr lang="en-MY" dirty="0">
              <a:latin typeface="Cambria Math" panose="02040503050406030204" pitchFamily="18" charset="0"/>
              <a:ea typeface="Cambria Math" panose="02040503050406030204" pitchFamily="18" charset="0"/>
            </a:endParaRPr>
          </a:p>
        </p:txBody>
      </p:sp>
      <p:cxnSp>
        <p:nvCxnSpPr>
          <p:cNvPr id="29" name="Straight Arrow Connector 28">
            <a:extLst>
              <a:ext uri="{FF2B5EF4-FFF2-40B4-BE49-F238E27FC236}">
                <a16:creationId xmlns:a16="http://schemas.microsoft.com/office/drawing/2014/main" id="{DC295FCA-E730-494F-982A-0AD224804BD6}"/>
              </a:ext>
            </a:extLst>
          </p:cNvPr>
          <p:cNvCxnSpPr>
            <a:cxnSpLocks/>
            <a:stCxn id="6" idx="2"/>
            <a:endCxn id="25" idx="0"/>
          </p:cNvCxnSpPr>
          <p:nvPr/>
        </p:nvCxnSpPr>
        <p:spPr>
          <a:xfrm flipH="1">
            <a:off x="1844796" y="3059077"/>
            <a:ext cx="2378441" cy="616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36FDC85B-F4EE-43D1-9DBE-296AFFF87192}"/>
              </a:ext>
            </a:extLst>
          </p:cNvPr>
          <p:cNvCxnSpPr>
            <a:cxnSpLocks/>
            <a:stCxn id="6" idx="2"/>
          </p:cNvCxnSpPr>
          <p:nvPr/>
        </p:nvCxnSpPr>
        <p:spPr>
          <a:xfrm flipH="1">
            <a:off x="3989930" y="3059077"/>
            <a:ext cx="233307" cy="616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BDAF414E-C442-4A01-B337-ABAE79E1A81A}"/>
              </a:ext>
            </a:extLst>
          </p:cNvPr>
          <p:cNvCxnSpPr>
            <a:cxnSpLocks/>
            <a:stCxn id="7" idx="2"/>
          </p:cNvCxnSpPr>
          <p:nvPr/>
        </p:nvCxnSpPr>
        <p:spPr>
          <a:xfrm>
            <a:off x="7908079" y="3059077"/>
            <a:ext cx="38874" cy="616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0CD60F9C-B9F4-45AA-90D5-9B56F9EAA600}"/>
              </a:ext>
            </a:extLst>
          </p:cNvPr>
          <p:cNvCxnSpPr>
            <a:cxnSpLocks/>
            <a:stCxn id="7" idx="2"/>
          </p:cNvCxnSpPr>
          <p:nvPr/>
        </p:nvCxnSpPr>
        <p:spPr>
          <a:xfrm>
            <a:off x="7908079" y="3059077"/>
            <a:ext cx="1693121" cy="616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65136897-1644-4850-8303-281C2E2A73F5}"/>
              </a:ext>
            </a:extLst>
          </p:cNvPr>
          <p:cNvSpPr txBox="1"/>
          <p:nvPr/>
        </p:nvSpPr>
        <p:spPr>
          <a:xfrm>
            <a:off x="7002040" y="3721614"/>
            <a:ext cx="2338501" cy="646331"/>
          </a:xfrm>
          <a:prstGeom prst="rect">
            <a:avLst/>
          </a:prstGeom>
          <a:noFill/>
        </p:spPr>
        <p:txBody>
          <a:bodyPr wrap="square" rtlCol="0">
            <a:spAutoFit/>
          </a:bodyPr>
          <a:lstStyle/>
          <a:p>
            <a:r>
              <a:rPr lang="en-MY" dirty="0"/>
              <a:t>Fixed Cost</a:t>
            </a:r>
          </a:p>
          <a:p>
            <a:r>
              <a:rPr lang="en-MY" dirty="0"/>
              <a:t>- Maintenance Cost</a:t>
            </a:r>
          </a:p>
        </p:txBody>
      </p:sp>
      <p:sp>
        <p:nvSpPr>
          <p:cNvPr id="69" name="TextBox 68">
            <a:extLst>
              <a:ext uri="{FF2B5EF4-FFF2-40B4-BE49-F238E27FC236}">
                <a16:creationId xmlns:a16="http://schemas.microsoft.com/office/drawing/2014/main" id="{3DC72B7E-5E0A-4EE7-A0FD-EA5936FEAB1E}"/>
              </a:ext>
            </a:extLst>
          </p:cNvPr>
          <p:cNvSpPr txBox="1"/>
          <p:nvPr/>
        </p:nvSpPr>
        <p:spPr>
          <a:xfrm>
            <a:off x="9527760" y="3721614"/>
            <a:ext cx="2200665" cy="646331"/>
          </a:xfrm>
          <a:prstGeom prst="rect">
            <a:avLst/>
          </a:prstGeom>
          <a:noFill/>
        </p:spPr>
        <p:txBody>
          <a:bodyPr wrap="square" rtlCol="0">
            <a:spAutoFit/>
          </a:bodyPr>
          <a:lstStyle/>
          <a:p>
            <a:r>
              <a:rPr lang="en-MY" dirty="0"/>
              <a:t>Variable Cost</a:t>
            </a:r>
          </a:p>
          <a:p>
            <a:r>
              <a:rPr lang="en-MY" dirty="0"/>
              <a:t>- Utilities</a:t>
            </a:r>
          </a:p>
        </p:txBody>
      </p:sp>
      <p:cxnSp>
        <p:nvCxnSpPr>
          <p:cNvPr id="4" name="Straight Arrow Connector 3">
            <a:extLst>
              <a:ext uri="{FF2B5EF4-FFF2-40B4-BE49-F238E27FC236}">
                <a16:creationId xmlns:a16="http://schemas.microsoft.com/office/drawing/2014/main" id="{44076253-02BA-4BD2-9B3D-0D4A1D8CD3B2}"/>
              </a:ext>
            </a:extLst>
          </p:cNvPr>
          <p:cNvCxnSpPr>
            <a:cxnSpLocks/>
          </p:cNvCxnSpPr>
          <p:nvPr/>
        </p:nvCxnSpPr>
        <p:spPr>
          <a:xfrm>
            <a:off x="3989930" y="4889131"/>
            <a:ext cx="233307" cy="7576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5A27148A-18EE-40B0-9689-3B27E3ADCB00}"/>
              </a:ext>
            </a:extLst>
          </p:cNvPr>
          <p:cNvSpPr txBox="1"/>
          <p:nvPr/>
        </p:nvSpPr>
        <p:spPr>
          <a:xfrm>
            <a:off x="3695952" y="5646821"/>
            <a:ext cx="1054570" cy="369332"/>
          </a:xfrm>
          <a:prstGeom prst="rect">
            <a:avLst/>
          </a:prstGeom>
          <a:noFill/>
        </p:spPr>
        <p:txBody>
          <a:bodyPr wrap="square" rtlCol="0">
            <a:spAutoFit/>
          </a:bodyPr>
          <a:lstStyle/>
          <a:p>
            <a:pPr algn="ctr"/>
            <a:r>
              <a:rPr lang="en-MY" dirty="0"/>
              <a:t>Demand</a:t>
            </a:r>
          </a:p>
        </p:txBody>
      </p:sp>
      <p:sp>
        <p:nvSpPr>
          <p:cNvPr id="13" name="TextBox 12">
            <a:extLst>
              <a:ext uri="{FF2B5EF4-FFF2-40B4-BE49-F238E27FC236}">
                <a16:creationId xmlns:a16="http://schemas.microsoft.com/office/drawing/2014/main" id="{F733DCDE-E638-421F-A046-7AB7C35478D8}"/>
              </a:ext>
            </a:extLst>
          </p:cNvPr>
          <p:cNvSpPr txBox="1"/>
          <p:nvPr/>
        </p:nvSpPr>
        <p:spPr>
          <a:xfrm>
            <a:off x="2358496" y="6343985"/>
            <a:ext cx="3729482" cy="369332"/>
          </a:xfrm>
          <a:prstGeom prst="rect">
            <a:avLst/>
          </a:prstGeom>
          <a:noFill/>
        </p:spPr>
        <p:txBody>
          <a:bodyPr wrap="square" rtlCol="0">
            <a:spAutoFit/>
          </a:bodyPr>
          <a:lstStyle/>
          <a:p>
            <a:pPr algn="ctr"/>
            <a:r>
              <a:rPr lang="en-MY" dirty="0"/>
              <a:t>Profitability of shop owners</a:t>
            </a:r>
          </a:p>
        </p:txBody>
      </p:sp>
      <p:cxnSp>
        <p:nvCxnSpPr>
          <p:cNvPr id="15" name="Straight Arrow Connector 14">
            <a:extLst>
              <a:ext uri="{FF2B5EF4-FFF2-40B4-BE49-F238E27FC236}">
                <a16:creationId xmlns:a16="http://schemas.microsoft.com/office/drawing/2014/main" id="{12C77D76-1817-4C4B-B927-2A2E738E14AB}"/>
              </a:ext>
            </a:extLst>
          </p:cNvPr>
          <p:cNvCxnSpPr>
            <a:stCxn id="12" idx="2"/>
            <a:endCxn id="13" idx="0"/>
          </p:cNvCxnSpPr>
          <p:nvPr/>
        </p:nvCxnSpPr>
        <p:spPr>
          <a:xfrm>
            <a:off x="4223237" y="6016153"/>
            <a:ext cx="0" cy="3278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923106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A084C-7C11-407B-A8C3-4C87CEB6AB2B}"/>
              </a:ext>
            </a:extLst>
          </p:cNvPr>
          <p:cNvSpPr>
            <a:spLocks noGrp="1"/>
          </p:cNvSpPr>
          <p:nvPr>
            <p:ph type="title"/>
          </p:nvPr>
        </p:nvSpPr>
        <p:spPr/>
        <p:txBody>
          <a:bodyPr/>
          <a:lstStyle/>
          <a:p>
            <a:r>
              <a:rPr lang="en-MY" dirty="0"/>
              <a:t>Profitability Model of Shop Owner Collective</a:t>
            </a:r>
          </a:p>
        </p:txBody>
      </p:sp>
      <p:sp>
        <p:nvSpPr>
          <p:cNvPr id="5" name="TextBox 4">
            <a:extLst>
              <a:ext uri="{FF2B5EF4-FFF2-40B4-BE49-F238E27FC236}">
                <a16:creationId xmlns:a16="http://schemas.microsoft.com/office/drawing/2014/main" id="{083F2EAB-2C3F-4A0F-ABED-2E548F58D591}"/>
              </a:ext>
            </a:extLst>
          </p:cNvPr>
          <p:cNvSpPr txBox="1"/>
          <p:nvPr/>
        </p:nvSpPr>
        <p:spPr>
          <a:xfrm>
            <a:off x="5486400" y="1690688"/>
            <a:ext cx="1219200" cy="369332"/>
          </a:xfrm>
          <a:prstGeom prst="rect">
            <a:avLst/>
          </a:prstGeom>
          <a:noFill/>
        </p:spPr>
        <p:txBody>
          <a:bodyPr wrap="square" rtlCol="0">
            <a:spAutoFit/>
          </a:bodyPr>
          <a:lstStyle/>
          <a:p>
            <a:pPr algn="ctr"/>
            <a:r>
              <a:rPr lang="en-MY" dirty="0"/>
              <a:t>Profit</a:t>
            </a:r>
          </a:p>
        </p:txBody>
      </p:sp>
      <p:sp>
        <p:nvSpPr>
          <p:cNvPr id="6" name="TextBox 5">
            <a:extLst>
              <a:ext uri="{FF2B5EF4-FFF2-40B4-BE49-F238E27FC236}">
                <a16:creationId xmlns:a16="http://schemas.microsoft.com/office/drawing/2014/main" id="{16EDE946-A2AD-4FDC-A14C-59A59E9A180A}"/>
              </a:ext>
            </a:extLst>
          </p:cNvPr>
          <p:cNvSpPr txBox="1"/>
          <p:nvPr/>
        </p:nvSpPr>
        <p:spPr>
          <a:xfrm>
            <a:off x="3020758" y="2689745"/>
            <a:ext cx="2404958" cy="369332"/>
          </a:xfrm>
          <a:prstGeom prst="rect">
            <a:avLst/>
          </a:prstGeom>
          <a:noFill/>
        </p:spPr>
        <p:txBody>
          <a:bodyPr wrap="square" rtlCol="0">
            <a:spAutoFit/>
          </a:bodyPr>
          <a:lstStyle/>
          <a:p>
            <a:pPr algn="ctr"/>
            <a:r>
              <a:rPr lang="en-MY" dirty="0"/>
              <a:t>Revenue</a:t>
            </a:r>
          </a:p>
        </p:txBody>
      </p:sp>
      <p:sp>
        <p:nvSpPr>
          <p:cNvPr id="7" name="TextBox 6">
            <a:extLst>
              <a:ext uri="{FF2B5EF4-FFF2-40B4-BE49-F238E27FC236}">
                <a16:creationId xmlns:a16="http://schemas.microsoft.com/office/drawing/2014/main" id="{CCCACFC8-E7AE-4012-B572-7078F16A9B64}"/>
              </a:ext>
            </a:extLst>
          </p:cNvPr>
          <p:cNvSpPr txBox="1"/>
          <p:nvPr/>
        </p:nvSpPr>
        <p:spPr>
          <a:xfrm>
            <a:off x="6644916" y="2689745"/>
            <a:ext cx="2526326" cy="369332"/>
          </a:xfrm>
          <a:prstGeom prst="rect">
            <a:avLst/>
          </a:prstGeom>
          <a:noFill/>
        </p:spPr>
        <p:txBody>
          <a:bodyPr wrap="square" rtlCol="0">
            <a:spAutoFit/>
          </a:bodyPr>
          <a:lstStyle/>
          <a:p>
            <a:pPr algn="ctr"/>
            <a:r>
              <a:rPr lang="en-MY" dirty="0"/>
              <a:t>Cost</a:t>
            </a:r>
          </a:p>
        </p:txBody>
      </p:sp>
      <p:cxnSp>
        <p:nvCxnSpPr>
          <p:cNvPr id="9" name="Straight Arrow Connector 8">
            <a:extLst>
              <a:ext uri="{FF2B5EF4-FFF2-40B4-BE49-F238E27FC236}">
                <a16:creationId xmlns:a16="http://schemas.microsoft.com/office/drawing/2014/main" id="{973FA652-87B9-4594-AA54-BF15BAC5B136}"/>
              </a:ext>
            </a:extLst>
          </p:cNvPr>
          <p:cNvCxnSpPr>
            <a:cxnSpLocks/>
            <a:stCxn id="5" idx="2"/>
            <a:endCxn id="7" idx="0"/>
          </p:cNvCxnSpPr>
          <p:nvPr/>
        </p:nvCxnSpPr>
        <p:spPr>
          <a:xfrm>
            <a:off x="6096000" y="2060020"/>
            <a:ext cx="1812079" cy="6297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136A310-E2E0-47D6-92F6-34068B93575F}"/>
              </a:ext>
            </a:extLst>
          </p:cNvPr>
          <p:cNvCxnSpPr>
            <a:cxnSpLocks/>
            <a:stCxn id="5" idx="2"/>
            <a:endCxn id="6" idx="0"/>
          </p:cNvCxnSpPr>
          <p:nvPr/>
        </p:nvCxnSpPr>
        <p:spPr>
          <a:xfrm flipH="1">
            <a:off x="4223237" y="2060020"/>
            <a:ext cx="1872763" cy="6297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9DCAA2C2-F0F0-429C-9957-9081DBF9CD61}"/>
              </a:ext>
            </a:extLst>
          </p:cNvPr>
          <p:cNvSpPr txBox="1"/>
          <p:nvPr/>
        </p:nvSpPr>
        <p:spPr>
          <a:xfrm>
            <a:off x="48096" y="3675448"/>
            <a:ext cx="3593400" cy="369332"/>
          </a:xfrm>
          <a:prstGeom prst="rect">
            <a:avLst/>
          </a:prstGeom>
          <a:noFill/>
        </p:spPr>
        <p:txBody>
          <a:bodyPr wrap="square" rtlCol="0">
            <a:spAutoFit/>
          </a:bodyPr>
          <a:lstStyle/>
          <a:p>
            <a:pPr algn="ctr"/>
            <a:r>
              <a:rPr lang="en-MY" dirty="0"/>
              <a:t>Average Sales Price</a:t>
            </a:r>
          </a:p>
        </p:txBody>
      </p:sp>
      <p:sp>
        <p:nvSpPr>
          <p:cNvPr id="26" name="TextBox 25">
            <a:extLst>
              <a:ext uri="{FF2B5EF4-FFF2-40B4-BE49-F238E27FC236}">
                <a16:creationId xmlns:a16="http://schemas.microsoft.com/office/drawing/2014/main" id="{A8D07419-4126-4302-B854-9CEB9F73D2F3}"/>
              </a:ext>
            </a:extLst>
          </p:cNvPr>
          <p:cNvSpPr txBox="1"/>
          <p:nvPr/>
        </p:nvSpPr>
        <p:spPr>
          <a:xfrm>
            <a:off x="3408640" y="3688802"/>
            <a:ext cx="2378441" cy="369332"/>
          </a:xfrm>
          <a:prstGeom prst="rect">
            <a:avLst/>
          </a:prstGeom>
          <a:noFill/>
        </p:spPr>
        <p:txBody>
          <a:bodyPr wrap="square" rtlCol="0">
            <a:spAutoFit/>
          </a:bodyPr>
          <a:lstStyle/>
          <a:p>
            <a:r>
              <a:rPr lang="en-MY" dirty="0"/>
              <a:t>Volume</a:t>
            </a:r>
          </a:p>
        </p:txBody>
      </p:sp>
      <p:sp>
        <p:nvSpPr>
          <p:cNvPr id="27" name="TextBox 26">
            <a:extLst>
              <a:ext uri="{FF2B5EF4-FFF2-40B4-BE49-F238E27FC236}">
                <a16:creationId xmlns:a16="http://schemas.microsoft.com/office/drawing/2014/main" id="{CDD456AD-93B5-45BF-A3E3-9F55553FF456}"/>
              </a:ext>
            </a:extLst>
          </p:cNvPr>
          <p:cNvSpPr txBox="1"/>
          <p:nvPr/>
        </p:nvSpPr>
        <p:spPr>
          <a:xfrm>
            <a:off x="2763786" y="3675448"/>
            <a:ext cx="575459" cy="559208"/>
          </a:xfrm>
          <a:prstGeom prst="rect">
            <a:avLst/>
          </a:prstGeom>
          <a:noFill/>
        </p:spPr>
        <p:txBody>
          <a:bodyPr wrap="square" rtlCol="0">
            <a:spAutoFit/>
          </a:bodyPr>
          <a:lstStyle/>
          <a:p>
            <a:pPr algn="ctr"/>
            <a:r>
              <a:rPr lang="en-US" altLang="ja-JP" dirty="0">
                <a:latin typeface="Cambria Math" panose="02040503050406030204" pitchFamily="18" charset="0"/>
                <a:ea typeface="Cambria Math" panose="02040503050406030204" pitchFamily="18" charset="0"/>
              </a:rPr>
              <a:t>×</a:t>
            </a:r>
            <a:endParaRPr lang="en-MY" dirty="0">
              <a:latin typeface="Cambria Math" panose="02040503050406030204" pitchFamily="18" charset="0"/>
              <a:ea typeface="Cambria Math" panose="02040503050406030204" pitchFamily="18" charset="0"/>
            </a:endParaRPr>
          </a:p>
        </p:txBody>
      </p:sp>
      <p:cxnSp>
        <p:nvCxnSpPr>
          <p:cNvPr id="29" name="Straight Arrow Connector 28">
            <a:extLst>
              <a:ext uri="{FF2B5EF4-FFF2-40B4-BE49-F238E27FC236}">
                <a16:creationId xmlns:a16="http://schemas.microsoft.com/office/drawing/2014/main" id="{DC295FCA-E730-494F-982A-0AD224804BD6}"/>
              </a:ext>
            </a:extLst>
          </p:cNvPr>
          <p:cNvCxnSpPr>
            <a:cxnSpLocks/>
            <a:stCxn id="6" idx="2"/>
            <a:endCxn id="25" idx="0"/>
          </p:cNvCxnSpPr>
          <p:nvPr/>
        </p:nvCxnSpPr>
        <p:spPr>
          <a:xfrm flipH="1">
            <a:off x="1844796" y="3059077"/>
            <a:ext cx="2378441" cy="616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36FDC85B-F4EE-43D1-9DBE-296AFFF87192}"/>
              </a:ext>
            </a:extLst>
          </p:cNvPr>
          <p:cNvCxnSpPr>
            <a:cxnSpLocks/>
            <a:stCxn id="6" idx="2"/>
          </p:cNvCxnSpPr>
          <p:nvPr/>
        </p:nvCxnSpPr>
        <p:spPr>
          <a:xfrm flipH="1">
            <a:off x="3989930" y="3059077"/>
            <a:ext cx="233307" cy="616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33449FFB-B1ED-4A68-B182-FF72BAB669EA}"/>
              </a:ext>
            </a:extLst>
          </p:cNvPr>
          <p:cNvSpPr txBox="1"/>
          <p:nvPr/>
        </p:nvSpPr>
        <p:spPr>
          <a:xfrm>
            <a:off x="6852481" y="3675448"/>
            <a:ext cx="2188943" cy="369332"/>
          </a:xfrm>
          <a:prstGeom prst="rect">
            <a:avLst/>
          </a:prstGeom>
          <a:noFill/>
        </p:spPr>
        <p:txBody>
          <a:bodyPr wrap="square" rtlCol="0">
            <a:spAutoFit/>
          </a:bodyPr>
          <a:lstStyle/>
          <a:p>
            <a:r>
              <a:rPr lang="en-MY" dirty="0"/>
              <a:t>Average Cost Price</a:t>
            </a:r>
          </a:p>
        </p:txBody>
      </p:sp>
      <p:cxnSp>
        <p:nvCxnSpPr>
          <p:cNvPr id="37" name="Straight Arrow Connector 36">
            <a:extLst>
              <a:ext uri="{FF2B5EF4-FFF2-40B4-BE49-F238E27FC236}">
                <a16:creationId xmlns:a16="http://schemas.microsoft.com/office/drawing/2014/main" id="{BDAF414E-C442-4A01-B337-ABAE79E1A81A}"/>
              </a:ext>
            </a:extLst>
          </p:cNvPr>
          <p:cNvCxnSpPr>
            <a:cxnSpLocks/>
            <a:stCxn id="7" idx="2"/>
            <a:endCxn id="35" idx="0"/>
          </p:cNvCxnSpPr>
          <p:nvPr/>
        </p:nvCxnSpPr>
        <p:spPr>
          <a:xfrm>
            <a:off x="7908079" y="3059077"/>
            <a:ext cx="38874" cy="616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75E18234-E69B-4863-B28D-1BA1074ED30D}"/>
              </a:ext>
            </a:extLst>
          </p:cNvPr>
          <p:cNvSpPr txBox="1"/>
          <p:nvPr/>
        </p:nvSpPr>
        <p:spPr>
          <a:xfrm>
            <a:off x="9334843" y="3675448"/>
            <a:ext cx="1575212" cy="369332"/>
          </a:xfrm>
          <a:prstGeom prst="rect">
            <a:avLst/>
          </a:prstGeom>
          <a:noFill/>
        </p:spPr>
        <p:txBody>
          <a:bodyPr wrap="square" rtlCol="0">
            <a:spAutoFit/>
          </a:bodyPr>
          <a:lstStyle/>
          <a:p>
            <a:r>
              <a:rPr lang="en-MY" dirty="0"/>
              <a:t>Volume</a:t>
            </a:r>
          </a:p>
        </p:txBody>
      </p:sp>
      <p:cxnSp>
        <p:nvCxnSpPr>
          <p:cNvPr id="43" name="Straight Arrow Connector 42">
            <a:extLst>
              <a:ext uri="{FF2B5EF4-FFF2-40B4-BE49-F238E27FC236}">
                <a16:creationId xmlns:a16="http://schemas.microsoft.com/office/drawing/2014/main" id="{0CD60F9C-B9F4-45AA-90D5-9B56F9EAA600}"/>
              </a:ext>
            </a:extLst>
          </p:cNvPr>
          <p:cNvCxnSpPr>
            <a:cxnSpLocks/>
            <a:stCxn id="7" idx="2"/>
          </p:cNvCxnSpPr>
          <p:nvPr/>
        </p:nvCxnSpPr>
        <p:spPr>
          <a:xfrm>
            <a:off x="7908079" y="3059077"/>
            <a:ext cx="1693121" cy="616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6F119008-7BE0-46A9-8F50-A725993A12A3}"/>
              </a:ext>
            </a:extLst>
          </p:cNvPr>
          <p:cNvSpPr txBox="1"/>
          <p:nvPr/>
        </p:nvSpPr>
        <p:spPr>
          <a:xfrm>
            <a:off x="8725471" y="3675448"/>
            <a:ext cx="575459" cy="559208"/>
          </a:xfrm>
          <a:prstGeom prst="rect">
            <a:avLst/>
          </a:prstGeom>
          <a:noFill/>
        </p:spPr>
        <p:txBody>
          <a:bodyPr wrap="square" rtlCol="0">
            <a:spAutoFit/>
          </a:bodyPr>
          <a:lstStyle/>
          <a:p>
            <a:pPr algn="ctr"/>
            <a:r>
              <a:rPr lang="en-US" altLang="ja-JP" dirty="0">
                <a:latin typeface="Cambria Math" panose="02040503050406030204" pitchFamily="18" charset="0"/>
                <a:ea typeface="Cambria Math" panose="02040503050406030204" pitchFamily="18" charset="0"/>
              </a:rPr>
              <a:t>×</a:t>
            </a:r>
            <a:endParaRPr lang="en-MY" dirty="0">
              <a:latin typeface="Cambria Math" panose="02040503050406030204" pitchFamily="18" charset="0"/>
              <a:ea typeface="Cambria Math" panose="02040503050406030204" pitchFamily="18" charset="0"/>
            </a:endParaRPr>
          </a:p>
        </p:txBody>
      </p:sp>
      <p:sp>
        <p:nvSpPr>
          <p:cNvPr id="68" name="TextBox 67">
            <a:extLst>
              <a:ext uri="{FF2B5EF4-FFF2-40B4-BE49-F238E27FC236}">
                <a16:creationId xmlns:a16="http://schemas.microsoft.com/office/drawing/2014/main" id="{65136897-1644-4850-8303-281C2E2A73F5}"/>
              </a:ext>
            </a:extLst>
          </p:cNvPr>
          <p:cNvSpPr txBox="1"/>
          <p:nvPr/>
        </p:nvSpPr>
        <p:spPr>
          <a:xfrm>
            <a:off x="6852481" y="4058134"/>
            <a:ext cx="4243411" cy="369332"/>
          </a:xfrm>
          <a:prstGeom prst="rect">
            <a:avLst/>
          </a:prstGeom>
          <a:noFill/>
        </p:spPr>
        <p:txBody>
          <a:bodyPr wrap="square" rtlCol="0">
            <a:spAutoFit/>
          </a:bodyPr>
          <a:lstStyle/>
          <a:p>
            <a:r>
              <a:rPr lang="en-MY" dirty="0"/>
              <a:t>Dependent on businesses’ business model</a:t>
            </a:r>
          </a:p>
        </p:txBody>
      </p:sp>
      <p:sp>
        <p:nvSpPr>
          <p:cNvPr id="20" name="TextBox 19">
            <a:extLst>
              <a:ext uri="{FF2B5EF4-FFF2-40B4-BE49-F238E27FC236}">
                <a16:creationId xmlns:a16="http://schemas.microsoft.com/office/drawing/2014/main" id="{140D6332-7574-4D07-B39B-589F754CAE33}"/>
              </a:ext>
            </a:extLst>
          </p:cNvPr>
          <p:cNvSpPr txBox="1"/>
          <p:nvPr/>
        </p:nvSpPr>
        <p:spPr>
          <a:xfrm>
            <a:off x="692950" y="4031426"/>
            <a:ext cx="2303692" cy="1200329"/>
          </a:xfrm>
          <a:prstGeom prst="rect">
            <a:avLst/>
          </a:prstGeom>
          <a:noFill/>
        </p:spPr>
        <p:txBody>
          <a:bodyPr wrap="square" rtlCol="0">
            <a:spAutoFit/>
          </a:bodyPr>
          <a:lstStyle/>
          <a:p>
            <a:pPr marL="285750" indent="-285750">
              <a:buFontTx/>
              <a:buChar char="-"/>
            </a:pPr>
            <a:r>
              <a:rPr lang="en-MY" dirty="0"/>
              <a:t>Bundling</a:t>
            </a:r>
          </a:p>
          <a:p>
            <a:pPr marL="285750" indent="-285750">
              <a:buFontTx/>
              <a:buChar char="-"/>
            </a:pPr>
            <a:r>
              <a:rPr lang="en-MY" dirty="0"/>
              <a:t>Promotions</a:t>
            </a:r>
          </a:p>
          <a:p>
            <a:pPr marL="285750" indent="-285750">
              <a:buFontTx/>
              <a:buChar char="-"/>
            </a:pPr>
            <a:r>
              <a:rPr lang="en-MY" dirty="0"/>
              <a:t>Point Rewards System</a:t>
            </a:r>
          </a:p>
        </p:txBody>
      </p:sp>
      <p:sp>
        <p:nvSpPr>
          <p:cNvPr id="21" name="TextBox 20">
            <a:extLst>
              <a:ext uri="{FF2B5EF4-FFF2-40B4-BE49-F238E27FC236}">
                <a16:creationId xmlns:a16="http://schemas.microsoft.com/office/drawing/2014/main" id="{9C51C03A-F976-4C0A-95E8-404DA80F3B00}"/>
              </a:ext>
            </a:extLst>
          </p:cNvPr>
          <p:cNvSpPr txBox="1"/>
          <p:nvPr/>
        </p:nvSpPr>
        <p:spPr>
          <a:xfrm>
            <a:off x="3435665" y="4044780"/>
            <a:ext cx="2532823" cy="2308324"/>
          </a:xfrm>
          <a:prstGeom prst="rect">
            <a:avLst/>
          </a:prstGeom>
          <a:noFill/>
        </p:spPr>
        <p:txBody>
          <a:bodyPr wrap="square" rtlCol="0">
            <a:spAutoFit/>
          </a:bodyPr>
          <a:lstStyle/>
          <a:p>
            <a:pPr marL="285750" indent="-285750">
              <a:buFontTx/>
              <a:buChar char="-"/>
            </a:pPr>
            <a:r>
              <a:rPr lang="en-MY" dirty="0"/>
              <a:t>Foot Traffic</a:t>
            </a:r>
          </a:p>
          <a:p>
            <a:pPr marL="742950" lvl="1" indent="-285750">
              <a:buFontTx/>
              <a:buChar char="-"/>
            </a:pPr>
            <a:r>
              <a:rPr lang="en-MY" dirty="0"/>
              <a:t>Customer UX</a:t>
            </a:r>
          </a:p>
          <a:p>
            <a:pPr marL="1200150" lvl="2" indent="-285750">
              <a:buFontTx/>
              <a:buChar char="-"/>
            </a:pPr>
            <a:r>
              <a:rPr lang="en-MY" dirty="0"/>
              <a:t>Store Locator</a:t>
            </a:r>
          </a:p>
          <a:p>
            <a:pPr marL="1200150" lvl="2" indent="-285750">
              <a:buFontTx/>
              <a:buChar char="-"/>
            </a:pPr>
            <a:r>
              <a:rPr lang="en-MY" dirty="0"/>
              <a:t>Parking</a:t>
            </a:r>
          </a:p>
          <a:p>
            <a:pPr marL="1200150" lvl="2" indent="-285750">
              <a:buFontTx/>
              <a:buChar char="-"/>
            </a:pPr>
            <a:r>
              <a:rPr lang="en-MY" dirty="0" err="1"/>
              <a:t>Auxillary</a:t>
            </a:r>
            <a:r>
              <a:rPr lang="en-MY" dirty="0"/>
              <a:t> Services</a:t>
            </a:r>
          </a:p>
          <a:p>
            <a:pPr marL="742950" lvl="1" indent="-285750">
              <a:buFontTx/>
              <a:buChar char="-"/>
            </a:pPr>
            <a:r>
              <a:rPr lang="en-MY" dirty="0"/>
              <a:t>Events</a:t>
            </a:r>
          </a:p>
        </p:txBody>
      </p:sp>
    </p:spTree>
    <p:extLst>
      <p:ext uri="{BB962C8B-B14F-4D97-AF65-F5344CB8AC3E}">
        <p14:creationId xmlns:p14="http://schemas.microsoft.com/office/powerpoint/2010/main" val="2675782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A084C-7C11-407B-A8C3-4C87CEB6AB2B}"/>
              </a:ext>
            </a:extLst>
          </p:cNvPr>
          <p:cNvSpPr>
            <a:spLocks noGrp="1"/>
          </p:cNvSpPr>
          <p:nvPr>
            <p:ph type="title"/>
          </p:nvPr>
        </p:nvSpPr>
        <p:spPr/>
        <p:txBody>
          <a:bodyPr/>
          <a:lstStyle/>
          <a:p>
            <a:r>
              <a:rPr lang="en-MY" dirty="0"/>
              <a:t>Profitability Model of Shop Owner Collective</a:t>
            </a:r>
          </a:p>
        </p:txBody>
      </p:sp>
      <p:sp>
        <p:nvSpPr>
          <p:cNvPr id="5" name="TextBox 4">
            <a:extLst>
              <a:ext uri="{FF2B5EF4-FFF2-40B4-BE49-F238E27FC236}">
                <a16:creationId xmlns:a16="http://schemas.microsoft.com/office/drawing/2014/main" id="{083F2EAB-2C3F-4A0F-ABED-2E548F58D591}"/>
              </a:ext>
            </a:extLst>
          </p:cNvPr>
          <p:cNvSpPr txBox="1"/>
          <p:nvPr/>
        </p:nvSpPr>
        <p:spPr>
          <a:xfrm>
            <a:off x="5486400" y="1690688"/>
            <a:ext cx="1219200" cy="369332"/>
          </a:xfrm>
          <a:prstGeom prst="rect">
            <a:avLst/>
          </a:prstGeom>
          <a:noFill/>
        </p:spPr>
        <p:txBody>
          <a:bodyPr wrap="square" rtlCol="0">
            <a:spAutoFit/>
          </a:bodyPr>
          <a:lstStyle/>
          <a:p>
            <a:pPr algn="ctr"/>
            <a:r>
              <a:rPr lang="en-MY" dirty="0"/>
              <a:t>Profit</a:t>
            </a:r>
          </a:p>
        </p:txBody>
      </p:sp>
      <p:sp>
        <p:nvSpPr>
          <p:cNvPr id="6" name="TextBox 5">
            <a:extLst>
              <a:ext uri="{FF2B5EF4-FFF2-40B4-BE49-F238E27FC236}">
                <a16:creationId xmlns:a16="http://schemas.microsoft.com/office/drawing/2014/main" id="{16EDE946-A2AD-4FDC-A14C-59A59E9A180A}"/>
              </a:ext>
            </a:extLst>
          </p:cNvPr>
          <p:cNvSpPr txBox="1"/>
          <p:nvPr/>
        </p:nvSpPr>
        <p:spPr>
          <a:xfrm>
            <a:off x="3020758" y="2689745"/>
            <a:ext cx="2404958" cy="369332"/>
          </a:xfrm>
          <a:prstGeom prst="rect">
            <a:avLst/>
          </a:prstGeom>
          <a:noFill/>
        </p:spPr>
        <p:txBody>
          <a:bodyPr wrap="square" rtlCol="0">
            <a:spAutoFit/>
          </a:bodyPr>
          <a:lstStyle/>
          <a:p>
            <a:pPr algn="ctr"/>
            <a:r>
              <a:rPr lang="en-MY" dirty="0"/>
              <a:t>Revenue</a:t>
            </a:r>
          </a:p>
        </p:txBody>
      </p:sp>
      <p:sp>
        <p:nvSpPr>
          <p:cNvPr id="7" name="TextBox 6">
            <a:extLst>
              <a:ext uri="{FF2B5EF4-FFF2-40B4-BE49-F238E27FC236}">
                <a16:creationId xmlns:a16="http://schemas.microsoft.com/office/drawing/2014/main" id="{CCCACFC8-E7AE-4012-B572-7078F16A9B64}"/>
              </a:ext>
            </a:extLst>
          </p:cNvPr>
          <p:cNvSpPr txBox="1"/>
          <p:nvPr/>
        </p:nvSpPr>
        <p:spPr>
          <a:xfrm>
            <a:off x="6644916" y="2689745"/>
            <a:ext cx="2526326" cy="369332"/>
          </a:xfrm>
          <a:prstGeom prst="rect">
            <a:avLst/>
          </a:prstGeom>
          <a:noFill/>
        </p:spPr>
        <p:txBody>
          <a:bodyPr wrap="square" rtlCol="0">
            <a:spAutoFit/>
          </a:bodyPr>
          <a:lstStyle/>
          <a:p>
            <a:pPr algn="ctr"/>
            <a:r>
              <a:rPr lang="en-MY" dirty="0"/>
              <a:t>Cost</a:t>
            </a:r>
          </a:p>
        </p:txBody>
      </p:sp>
      <p:cxnSp>
        <p:nvCxnSpPr>
          <p:cNvPr id="9" name="Straight Arrow Connector 8">
            <a:extLst>
              <a:ext uri="{FF2B5EF4-FFF2-40B4-BE49-F238E27FC236}">
                <a16:creationId xmlns:a16="http://schemas.microsoft.com/office/drawing/2014/main" id="{973FA652-87B9-4594-AA54-BF15BAC5B136}"/>
              </a:ext>
            </a:extLst>
          </p:cNvPr>
          <p:cNvCxnSpPr>
            <a:cxnSpLocks/>
            <a:stCxn id="5" idx="2"/>
            <a:endCxn id="7" idx="0"/>
          </p:cNvCxnSpPr>
          <p:nvPr/>
        </p:nvCxnSpPr>
        <p:spPr>
          <a:xfrm>
            <a:off x="6096000" y="2060020"/>
            <a:ext cx="1812079" cy="6297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136A310-E2E0-47D6-92F6-34068B93575F}"/>
              </a:ext>
            </a:extLst>
          </p:cNvPr>
          <p:cNvCxnSpPr>
            <a:cxnSpLocks/>
            <a:stCxn id="5" idx="2"/>
            <a:endCxn id="6" idx="0"/>
          </p:cNvCxnSpPr>
          <p:nvPr/>
        </p:nvCxnSpPr>
        <p:spPr>
          <a:xfrm flipH="1">
            <a:off x="4223237" y="2060020"/>
            <a:ext cx="1872763" cy="6297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9DCAA2C2-F0F0-429C-9957-9081DBF9CD61}"/>
              </a:ext>
            </a:extLst>
          </p:cNvPr>
          <p:cNvSpPr txBox="1"/>
          <p:nvPr/>
        </p:nvSpPr>
        <p:spPr>
          <a:xfrm>
            <a:off x="48096" y="3675448"/>
            <a:ext cx="3593400" cy="369332"/>
          </a:xfrm>
          <a:prstGeom prst="rect">
            <a:avLst/>
          </a:prstGeom>
          <a:noFill/>
        </p:spPr>
        <p:txBody>
          <a:bodyPr wrap="square" rtlCol="0">
            <a:spAutoFit/>
          </a:bodyPr>
          <a:lstStyle/>
          <a:p>
            <a:pPr algn="ctr"/>
            <a:r>
              <a:rPr lang="en-MY" dirty="0"/>
              <a:t>Average Sales Price</a:t>
            </a:r>
          </a:p>
        </p:txBody>
      </p:sp>
      <p:sp>
        <p:nvSpPr>
          <p:cNvPr id="26" name="TextBox 25">
            <a:extLst>
              <a:ext uri="{FF2B5EF4-FFF2-40B4-BE49-F238E27FC236}">
                <a16:creationId xmlns:a16="http://schemas.microsoft.com/office/drawing/2014/main" id="{A8D07419-4126-4302-B854-9CEB9F73D2F3}"/>
              </a:ext>
            </a:extLst>
          </p:cNvPr>
          <p:cNvSpPr txBox="1"/>
          <p:nvPr/>
        </p:nvSpPr>
        <p:spPr>
          <a:xfrm>
            <a:off x="3408640" y="3688802"/>
            <a:ext cx="2378441" cy="369332"/>
          </a:xfrm>
          <a:prstGeom prst="rect">
            <a:avLst/>
          </a:prstGeom>
          <a:noFill/>
        </p:spPr>
        <p:txBody>
          <a:bodyPr wrap="square" rtlCol="0">
            <a:spAutoFit/>
          </a:bodyPr>
          <a:lstStyle/>
          <a:p>
            <a:r>
              <a:rPr lang="en-MY" dirty="0"/>
              <a:t>Volume</a:t>
            </a:r>
          </a:p>
        </p:txBody>
      </p:sp>
      <p:sp>
        <p:nvSpPr>
          <p:cNvPr id="27" name="TextBox 26">
            <a:extLst>
              <a:ext uri="{FF2B5EF4-FFF2-40B4-BE49-F238E27FC236}">
                <a16:creationId xmlns:a16="http://schemas.microsoft.com/office/drawing/2014/main" id="{CDD456AD-93B5-45BF-A3E3-9F55553FF456}"/>
              </a:ext>
            </a:extLst>
          </p:cNvPr>
          <p:cNvSpPr txBox="1"/>
          <p:nvPr/>
        </p:nvSpPr>
        <p:spPr>
          <a:xfrm>
            <a:off x="2763786" y="3675448"/>
            <a:ext cx="575459" cy="559208"/>
          </a:xfrm>
          <a:prstGeom prst="rect">
            <a:avLst/>
          </a:prstGeom>
          <a:noFill/>
        </p:spPr>
        <p:txBody>
          <a:bodyPr wrap="square" rtlCol="0">
            <a:spAutoFit/>
          </a:bodyPr>
          <a:lstStyle/>
          <a:p>
            <a:pPr algn="ctr"/>
            <a:r>
              <a:rPr lang="en-US" altLang="ja-JP" dirty="0">
                <a:latin typeface="Cambria Math" panose="02040503050406030204" pitchFamily="18" charset="0"/>
                <a:ea typeface="Cambria Math" panose="02040503050406030204" pitchFamily="18" charset="0"/>
              </a:rPr>
              <a:t>×</a:t>
            </a:r>
            <a:endParaRPr lang="en-MY" dirty="0">
              <a:latin typeface="Cambria Math" panose="02040503050406030204" pitchFamily="18" charset="0"/>
              <a:ea typeface="Cambria Math" panose="02040503050406030204" pitchFamily="18" charset="0"/>
            </a:endParaRPr>
          </a:p>
        </p:txBody>
      </p:sp>
      <p:cxnSp>
        <p:nvCxnSpPr>
          <p:cNvPr id="29" name="Straight Arrow Connector 28">
            <a:extLst>
              <a:ext uri="{FF2B5EF4-FFF2-40B4-BE49-F238E27FC236}">
                <a16:creationId xmlns:a16="http://schemas.microsoft.com/office/drawing/2014/main" id="{DC295FCA-E730-494F-982A-0AD224804BD6}"/>
              </a:ext>
            </a:extLst>
          </p:cNvPr>
          <p:cNvCxnSpPr>
            <a:cxnSpLocks/>
            <a:stCxn id="6" idx="2"/>
            <a:endCxn id="25" idx="0"/>
          </p:cNvCxnSpPr>
          <p:nvPr/>
        </p:nvCxnSpPr>
        <p:spPr>
          <a:xfrm flipH="1">
            <a:off x="1844796" y="3059077"/>
            <a:ext cx="2378441" cy="616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36FDC85B-F4EE-43D1-9DBE-296AFFF87192}"/>
              </a:ext>
            </a:extLst>
          </p:cNvPr>
          <p:cNvCxnSpPr>
            <a:cxnSpLocks/>
            <a:stCxn id="6" idx="2"/>
          </p:cNvCxnSpPr>
          <p:nvPr/>
        </p:nvCxnSpPr>
        <p:spPr>
          <a:xfrm flipH="1">
            <a:off x="3989930" y="3059077"/>
            <a:ext cx="233307" cy="616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33449FFB-B1ED-4A68-B182-FF72BAB669EA}"/>
              </a:ext>
            </a:extLst>
          </p:cNvPr>
          <p:cNvSpPr txBox="1"/>
          <p:nvPr/>
        </p:nvSpPr>
        <p:spPr>
          <a:xfrm>
            <a:off x="6852481" y="3675448"/>
            <a:ext cx="2188943" cy="369332"/>
          </a:xfrm>
          <a:prstGeom prst="rect">
            <a:avLst/>
          </a:prstGeom>
          <a:noFill/>
        </p:spPr>
        <p:txBody>
          <a:bodyPr wrap="square" rtlCol="0">
            <a:spAutoFit/>
          </a:bodyPr>
          <a:lstStyle/>
          <a:p>
            <a:r>
              <a:rPr lang="en-MY" dirty="0"/>
              <a:t>Average Cost Price</a:t>
            </a:r>
          </a:p>
        </p:txBody>
      </p:sp>
      <p:cxnSp>
        <p:nvCxnSpPr>
          <p:cNvPr id="37" name="Straight Arrow Connector 36">
            <a:extLst>
              <a:ext uri="{FF2B5EF4-FFF2-40B4-BE49-F238E27FC236}">
                <a16:creationId xmlns:a16="http://schemas.microsoft.com/office/drawing/2014/main" id="{BDAF414E-C442-4A01-B337-ABAE79E1A81A}"/>
              </a:ext>
            </a:extLst>
          </p:cNvPr>
          <p:cNvCxnSpPr>
            <a:cxnSpLocks/>
            <a:stCxn id="7" idx="2"/>
            <a:endCxn id="35" idx="0"/>
          </p:cNvCxnSpPr>
          <p:nvPr/>
        </p:nvCxnSpPr>
        <p:spPr>
          <a:xfrm>
            <a:off x="7908079" y="3059077"/>
            <a:ext cx="38874" cy="616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75E18234-E69B-4863-B28D-1BA1074ED30D}"/>
              </a:ext>
            </a:extLst>
          </p:cNvPr>
          <p:cNvSpPr txBox="1"/>
          <p:nvPr/>
        </p:nvSpPr>
        <p:spPr>
          <a:xfrm>
            <a:off x="9334843" y="3675448"/>
            <a:ext cx="1575212" cy="369332"/>
          </a:xfrm>
          <a:prstGeom prst="rect">
            <a:avLst/>
          </a:prstGeom>
          <a:noFill/>
        </p:spPr>
        <p:txBody>
          <a:bodyPr wrap="square" rtlCol="0">
            <a:spAutoFit/>
          </a:bodyPr>
          <a:lstStyle/>
          <a:p>
            <a:r>
              <a:rPr lang="en-MY" dirty="0"/>
              <a:t>Volume</a:t>
            </a:r>
          </a:p>
        </p:txBody>
      </p:sp>
      <p:cxnSp>
        <p:nvCxnSpPr>
          <p:cNvPr id="43" name="Straight Arrow Connector 42">
            <a:extLst>
              <a:ext uri="{FF2B5EF4-FFF2-40B4-BE49-F238E27FC236}">
                <a16:creationId xmlns:a16="http://schemas.microsoft.com/office/drawing/2014/main" id="{0CD60F9C-B9F4-45AA-90D5-9B56F9EAA600}"/>
              </a:ext>
            </a:extLst>
          </p:cNvPr>
          <p:cNvCxnSpPr>
            <a:cxnSpLocks/>
            <a:stCxn id="7" idx="2"/>
          </p:cNvCxnSpPr>
          <p:nvPr/>
        </p:nvCxnSpPr>
        <p:spPr>
          <a:xfrm>
            <a:off x="7908079" y="3059077"/>
            <a:ext cx="1693121" cy="616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6F119008-7BE0-46A9-8F50-A725993A12A3}"/>
              </a:ext>
            </a:extLst>
          </p:cNvPr>
          <p:cNvSpPr txBox="1"/>
          <p:nvPr/>
        </p:nvSpPr>
        <p:spPr>
          <a:xfrm>
            <a:off x="8725471" y="3675448"/>
            <a:ext cx="575459" cy="559208"/>
          </a:xfrm>
          <a:prstGeom prst="rect">
            <a:avLst/>
          </a:prstGeom>
          <a:noFill/>
        </p:spPr>
        <p:txBody>
          <a:bodyPr wrap="square" rtlCol="0">
            <a:spAutoFit/>
          </a:bodyPr>
          <a:lstStyle/>
          <a:p>
            <a:pPr algn="ctr"/>
            <a:r>
              <a:rPr lang="en-US" altLang="ja-JP" dirty="0">
                <a:latin typeface="Cambria Math" panose="02040503050406030204" pitchFamily="18" charset="0"/>
                <a:ea typeface="Cambria Math" panose="02040503050406030204" pitchFamily="18" charset="0"/>
              </a:rPr>
              <a:t>×</a:t>
            </a:r>
            <a:endParaRPr lang="en-MY" dirty="0">
              <a:latin typeface="Cambria Math" panose="02040503050406030204" pitchFamily="18" charset="0"/>
              <a:ea typeface="Cambria Math" panose="02040503050406030204" pitchFamily="18" charset="0"/>
            </a:endParaRPr>
          </a:p>
        </p:txBody>
      </p:sp>
      <p:sp>
        <p:nvSpPr>
          <p:cNvPr id="68" name="TextBox 67">
            <a:extLst>
              <a:ext uri="{FF2B5EF4-FFF2-40B4-BE49-F238E27FC236}">
                <a16:creationId xmlns:a16="http://schemas.microsoft.com/office/drawing/2014/main" id="{65136897-1644-4850-8303-281C2E2A73F5}"/>
              </a:ext>
            </a:extLst>
          </p:cNvPr>
          <p:cNvSpPr txBox="1"/>
          <p:nvPr/>
        </p:nvSpPr>
        <p:spPr>
          <a:xfrm>
            <a:off x="6852481" y="4058134"/>
            <a:ext cx="4243411" cy="369332"/>
          </a:xfrm>
          <a:prstGeom prst="rect">
            <a:avLst/>
          </a:prstGeom>
          <a:noFill/>
        </p:spPr>
        <p:txBody>
          <a:bodyPr wrap="square" rtlCol="0">
            <a:spAutoFit/>
          </a:bodyPr>
          <a:lstStyle/>
          <a:p>
            <a:r>
              <a:rPr lang="en-MY" dirty="0"/>
              <a:t>Dependent on businesses’ business model</a:t>
            </a:r>
          </a:p>
        </p:txBody>
      </p:sp>
      <p:sp>
        <p:nvSpPr>
          <p:cNvPr id="20" name="TextBox 19">
            <a:extLst>
              <a:ext uri="{FF2B5EF4-FFF2-40B4-BE49-F238E27FC236}">
                <a16:creationId xmlns:a16="http://schemas.microsoft.com/office/drawing/2014/main" id="{140D6332-7574-4D07-B39B-589F754CAE33}"/>
              </a:ext>
            </a:extLst>
          </p:cNvPr>
          <p:cNvSpPr txBox="1"/>
          <p:nvPr/>
        </p:nvSpPr>
        <p:spPr>
          <a:xfrm>
            <a:off x="692950" y="4031426"/>
            <a:ext cx="2303692" cy="1200329"/>
          </a:xfrm>
          <a:prstGeom prst="rect">
            <a:avLst/>
          </a:prstGeom>
          <a:noFill/>
        </p:spPr>
        <p:txBody>
          <a:bodyPr wrap="square" rtlCol="0">
            <a:spAutoFit/>
          </a:bodyPr>
          <a:lstStyle/>
          <a:p>
            <a:pPr marL="285750" indent="-285750">
              <a:buFontTx/>
              <a:buChar char="-"/>
            </a:pPr>
            <a:r>
              <a:rPr lang="en-MY" dirty="0"/>
              <a:t>Bundling</a:t>
            </a:r>
          </a:p>
          <a:p>
            <a:pPr marL="285750" indent="-285750">
              <a:buFontTx/>
              <a:buChar char="-"/>
            </a:pPr>
            <a:r>
              <a:rPr lang="en-MY" dirty="0"/>
              <a:t>Promotions</a:t>
            </a:r>
          </a:p>
          <a:p>
            <a:pPr marL="285750" indent="-285750">
              <a:buFontTx/>
              <a:buChar char="-"/>
            </a:pPr>
            <a:r>
              <a:rPr lang="en-MY" dirty="0"/>
              <a:t>Point Rewards System</a:t>
            </a:r>
          </a:p>
        </p:txBody>
      </p:sp>
      <p:sp>
        <p:nvSpPr>
          <p:cNvPr id="21" name="TextBox 20">
            <a:extLst>
              <a:ext uri="{FF2B5EF4-FFF2-40B4-BE49-F238E27FC236}">
                <a16:creationId xmlns:a16="http://schemas.microsoft.com/office/drawing/2014/main" id="{9C51C03A-F976-4C0A-95E8-404DA80F3B00}"/>
              </a:ext>
            </a:extLst>
          </p:cNvPr>
          <p:cNvSpPr txBox="1"/>
          <p:nvPr/>
        </p:nvSpPr>
        <p:spPr>
          <a:xfrm>
            <a:off x="3435665" y="4044780"/>
            <a:ext cx="2532823" cy="2308324"/>
          </a:xfrm>
          <a:prstGeom prst="rect">
            <a:avLst/>
          </a:prstGeom>
          <a:noFill/>
        </p:spPr>
        <p:txBody>
          <a:bodyPr wrap="square" rtlCol="0">
            <a:spAutoFit/>
          </a:bodyPr>
          <a:lstStyle/>
          <a:p>
            <a:pPr marL="285750" indent="-285750">
              <a:buFontTx/>
              <a:buChar char="-"/>
            </a:pPr>
            <a:r>
              <a:rPr lang="en-MY" dirty="0"/>
              <a:t>Foot Traffic</a:t>
            </a:r>
          </a:p>
          <a:p>
            <a:pPr marL="742950" lvl="1" indent="-285750">
              <a:buFontTx/>
              <a:buChar char="-"/>
            </a:pPr>
            <a:r>
              <a:rPr lang="en-MY" dirty="0"/>
              <a:t>Customer UX</a:t>
            </a:r>
          </a:p>
          <a:p>
            <a:pPr marL="1200150" lvl="2" indent="-285750">
              <a:buFontTx/>
              <a:buChar char="-"/>
            </a:pPr>
            <a:r>
              <a:rPr lang="en-MY" dirty="0"/>
              <a:t>Store Locator</a:t>
            </a:r>
          </a:p>
          <a:p>
            <a:pPr marL="1200150" lvl="2" indent="-285750">
              <a:buFontTx/>
              <a:buChar char="-"/>
            </a:pPr>
            <a:r>
              <a:rPr lang="en-MY" dirty="0"/>
              <a:t>Parking</a:t>
            </a:r>
          </a:p>
          <a:p>
            <a:pPr marL="1200150" lvl="2" indent="-285750">
              <a:buFontTx/>
              <a:buChar char="-"/>
            </a:pPr>
            <a:r>
              <a:rPr lang="en-MY" dirty="0" err="1"/>
              <a:t>Auxillary</a:t>
            </a:r>
            <a:r>
              <a:rPr lang="en-MY" dirty="0"/>
              <a:t> Services</a:t>
            </a:r>
          </a:p>
          <a:p>
            <a:pPr marL="742950" lvl="1" indent="-285750">
              <a:buFontTx/>
              <a:buChar char="-"/>
            </a:pPr>
            <a:r>
              <a:rPr lang="en-MY" dirty="0"/>
              <a:t>Events</a:t>
            </a:r>
          </a:p>
        </p:txBody>
      </p:sp>
      <p:sp>
        <p:nvSpPr>
          <p:cNvPr id="3" name="Rectangle: Rounded Corners 2">
            <a:extLst>
              <a:ext uri="{FF2B5EF4-FFF2-40B4-BE49-F238E27FC236}">
                <a16:creationId xmlns:a16="http://schemas.microsoft.com/office/drawing/2014/main" id="{AC348EE7-3BD8-44F2-9337-9039698B8A66}"/>
              </a:ext>
            </a:extLst>
          </p:cNvPr>
          <p:cNvSpPr/>
          <p:nvPr/>
        </p:nvSpPr>
        <p:spPr>
          <a:xfrm>
            <a:off x="517783" y="4031426"/>
            <a:ext cx="5460488" cy="2528656"/>
          </a:xfrm>
          <a:prstGeom prst="roundRect">
            <a:avLst/>
          </a:prstGeom>
          <a:noFill/>
          <a:ln>
            <a:solidFill>
              <a:srgbClr val="00B0F0"/>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3488858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6B6E7-75AB-4A27-8DC1-5393D0ACDB84}"/>
              </a:ext>
            </a:extLst>
          </p:cNvPr>
          <p:cNvSpPr>
            <a:spLocks noGrp="1"/>
          </p:cNvSpPr>
          <p:nvPr>
            <p:ph type="title"/>
          </p:nvPr>
        </p:nvSpPr>
        <p:spPr/>
        <p:txBody>
          <a:bodyPr/>
          <a:lstStyle/>
          <a:p>
            <a:r>
              <a:rPr lang="en-GB" dirty="0"/>
              <a:t>Mall App</a:t>
            </a:r>
          </a:p>
        </p:txBody>
      </p:sp>
      <p:sp>
        <p:nvSpPr>
          <p:cNvPr id="3" name="Content Placeholder 2">
            <a:extLst>
              <a:ext uri="{FF2B5EF4-FFF2-40B4-BE49-F238E27FC236}">
                <a16:creationId xmlns:a16="http://schemas.microsoft.com/office/drawing/2014/main" id="{A86037E3-D89C-489F-83B6-412456D2934C}"/>
              </a:ext>
            </a:extLst>
          </p:cNvPr>
          <p:cNvSpPr>
            <a:spLocks noGrp="1"/>
          </p:cNvSpPr>
          <p:nvPr>
            <p:ph idx="1"/>
          </p:nvPr>
        </p:nvSpPr>
        <p:spPr/>
        <p:txBody>
          <a:bodyPr>
            <a:normAutofit/>
          </a:bodyPr>
          <a:lstStyle/>
          <a:p>
            <a:r>
              <a:rPr lang="en-GB" sz="2000" dirty="0"/>
              <a:t>Objective</a:t>
            </a:r>
          </a:p>
          <a:p>
            <a:pPr lvl="1"/>
            <a:r>
              <a:rPr lang="en-GB" sz="1800" dirty="0"/>
              <a:t>To increase the revenue of shop owners as a whole, through augmenting the user experience visiting a mall</a:t>
            </a:r>
          </a:p>
          <a:p>
            <a:pPr lvl="1"/>
            <a:endParaRPr lang="en-GB" sz="1800" dirty="0"/>
          </a:p>
          <a:p>
            <a:r>
              <a:rPr lang="en-GB" sz="2000" dirty="0"/>
              <a:t>Responsibility</a:t>
            </a:r>
          </a:p>
          <a:p>
            <a:pPr lvl="1"/>
            <a:r>
              <a:rPr lang="en-GB" sz="1800" dirty="0"/>
              <a:t>Provide various features to help ease the customer journey </a:t>
            </a:r>
          </a:p>
          <a:p>
            <a:pPr lvl="1"/>
            <a:endParaRPr lang="en-GB" sz="1800" dirty="0"/>
          </a:p>
        </p:txBody>
      </p:sp>
    </p:spTree>
    <p:extLst>
      <p:ext uri="{BB962C8B-B14F-4D97-AF65-F5344CB8AC3E}">
        <p14:creationId xmlns:p14="http://schemas.microsoft.com/office/powerpoint/2010/main" val="13425080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56487-A801-4962-9E40-D9614C9A0675}"/>
              </a:ext>
            </a:extLst>
          </p:cNvPr>
          <p:cNvSpPr>
            <a:spLocks noGrp="1"/>
          </p:cNvSpPr>
          <p:nvPr>
            <p:ph type="title"/>
          </p:nvPr>
        </p:nvSpPr>
        <p:spPr/>
        <p:txBody>
          <a:bodyPr/>
          <a:lstStyle/>
          <a:p>
            <a:r>
              <a:rPr lang="en-MY" dirty="0"/>
              <a:t>Features (Average Sales Price)</a:t>
            </a:r>
          </a:p>
        </p:txBody>
      </p:sp>
      <p:sp>
        <p:nvSpPr>
          <p:cNvPr id="3" name="Content Placeholder 2">
            <a:extLst>
              <a:ext uri="{FF2B5EF4-FFF2-40B4-BE49-F238E27FC236}">
                <a16:creationId xmlns:a16="http://schemas.microsoft.com/office/drawing/2014/main" id="{9829EB09-60D7-44BF-AECA-95532404D379}"/>
              </a:ext>
            </a:extLst>
          </p:cNvPr>
          <p:cNvSpPr>
            <a:spLocks noGrp="1"/>
          </p:cNvSpPr>
          <p:nvPr>
            <p:ph idx="1"/>
          </p:nvPr>
        </p:nvSpPr>
        <p:spPr>
          <a:xfrm>
            <a:off x="838199" y="1825625"/>
            <a:ext cx="10663989" cy="4351338"/>
          </a:xfrm>
        </p:spPr>
        <p:txBody>
          <a:bodyPr>
            <a:normAutofit/>
          </a:bodyPr>
          <a:lstStyle/>
          <a:p>
            <a:r>
              <a:rPr lang="en-MY" dirty="0"/>
              <a:t>Bundling</a:t>
            </a:r>
          </a:p>
          <a:p>
            <a:pPr lvl="1"/>
            <a:r>
              <a:rPr lang="en-MY" dirty="0"/>
              <a:t>E.g. Spend RM100 in Shop A to get 20% off ala carte items in Shop B</a:t>
            </a:r>
          </a:p>
          <a:p>
            <a:pPr lvl="1"/>
            <a:r>
              <a:rPr lang="en-MY" dirty="0"/>
              <a:t>Show bundles and promotions (below) in app</a:t>
            </a:r>
          </a:p>
          <a:p>
            <a:r>
              <a:rPr lang="en-MY" dirty="0"/>
              <a:t>Promotions</a:t>
            </a:r>
          </a:p>
          <a:p>
            <a:pPr lvl="1"/>
            <a:r>
              <a:rPr lang="en-MY" dirty="0"/>
              <a:t>Discount coupons, new releases</a:t>
            </a:r>
          </a:p>
          <a:p>
            <a:r>
              <a:rPr lang="en-MY" dirty="0"/>
              <a:t>Point Reward System</a:t>
            </a:r>
          </a:p>
          <a:p>
            <a:pPr lvl="1"/>
            <a:r>
              <a:rPr lang="en-MY" dirty="0"/>
              <a:t>Point collection every time money is spent – Redemption of goods with points collected</a:t>
            </a:r>
          </a:p>
          <a:p>
            <a:pPr lvl="1"/>
            <a:r>
              <a:rPr lang="en-MY" dirty="0"/>
              <a:t>User register themselves for point collection</a:t>
            </a:r>
          </a:p>
        </p:txBody>
      </p:sp>
    </p:spTree>
    <p:extLst>
      <p:ext uri="{BB962C8B-B14F-4D97-AF65-F5344CB8AC3E}">
        <p14:creationId xmlns:p14="http://schemas.microsoft.com/office/powerpoint/2010/main" val="18595946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6B133A-57CA-4908-975C-E5934E9FBE7D}"/>
              </a:ext>
            </a:extLst>
          </p:cNvPr>
          <p:cNvSpPr>
            <a:spLocks noGrp="1"/>
          </p:cNvSpPr>
          <p:nvPr>
            <p:ph type="title"/>
          </p:nvPr>
        </p:nvSpPr>
        <p:spPr/>
        <p:txBody>
          <a:bodyPr/>
          <a:lstStyle/>
          <a:p>
            <a:r>
              <a:rPr lang="en-MY" dirty="0"/>
              <a:t>Features (Volume)</a:t>
            </a:r>
          </a:p>
        </p:txBody>
      </p:sp>
      <p:sp>
        <p:nvSpPr>
          <p:cNvPr id="3" name="Content Placeholder 2">
            <a:extLst>
              <a:ext uri="{FF2B5EF4-FFF2-40B4-BE49-F238E27FC236}">
                <a16:creationId xmlns:a16="http://schemas.microsoft.com/office/drawing/2014/main" id="{9D37E16D-F92E-4598-94A7-0687DF8836B6}"/>
              </a:ext>
            </a:extLst>
          </p:cNvPr>
          <p:cNvSpPr>
            <a:spLocks noGrp="1"/>
          </p:cNvSpPr>
          <p:nvPr>
            <p:ph idx="1"/>
          </p:nvPr>
        </p:nvSpPr>
        <p:spPr/>
        <p:txBody>
          <a:bodyPr>
            <a:normAutofit/>
          </a:bodyPr>
          <a:lstStyle/>
          <a:p>
            <a:r>
              <a:rPr lang="en-MY" dirty="0"/>
              <a:t>Store Locator</a:t>
            </a:r>
          </a:p>
          <a:p>
            <a:pPr lvl="1"/>
            <a:r>
              <a:rPr lang="en-MY" dirty="0"/>
              <a:t>Digital interface in app</a:t>
            </a:r>
          </a:p>
          <a:p>
            <a:r>
              <a:rPr lang="en-MY" dirty="0"/>
              <a:t>Parking Assist</a:t>
            </a:r>
          </a:p>
          <a:p>
            <a:pPr lvl="1"/>
            <a:r>
              <a:rPr lang="en-MY" dirty="0"/>
              <a:t>QR code pillar car tracking / Parking space locator</a:t>
            </a:r>
          </a:p>
          <a:p>
            <a:r>
              <a:rPr lang="en-MY" dirty="0"/>
              <a:t>Auxiliary Services</a:t>
            </a:r>
          </a:p>
          <a:p>
            <a:pPr lvl="1"/>
            <a:r>
              <a:rPr lang="en-MY" dirty="0"/>
              <a:t>Wheelchair/Buggy ride/Child service information</a:t>
            </a:r>
          </a:p>
          <a:p>
            <a:r>
              <a:rPr lang="en-MY" dirty="0"/>
              <a:t>Event</a:t>
            </a:r>
          </a:p>
          <a:p>
            <a:pPr lvl="1"/>
            <a:r>
              <a:rPr lang="en-MY" dirty="0"/>
              <a:t>Event information</a:t>
            </a:r>
          </a:p>
        </p:txBody>
      </p:sp>
    </p:spTree>
    <p:extLst>
      <p:ext uri="{BB962C8B-B14F-4D97-AF65-F5344CB8AC3E}">
        <p14:creationId xmlns:p14="http://schemas.microsoft.com/office/powerpoint/2010/main" val="75924479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229</TotalTime>
  <Words>1097</Words>
  <Application>Microsoft Office PowerPoint</Application>
  <PresentationFormat>Widescreen</PresentationFormat>
  <Paragraphs>179</Paragraphs>
  <Slides>26</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メイリオ</vt:lpstr>
      <vt:lpstr>Arial</vt:lpstr>
      <vt:lpstr>Calibri</vt:lpstr>
      <vt:lpstr>Cambria Math</vt:lpstr>
      <vt:lpstr>Trebuchet MS</vt:lpstr>
      <vt:lpstr>Wingdings 3</vt:lpstr>
      <vt:lpstr>Facet</vt:lpstr>
      <vt:lpstr>Business use case for Mall app</vt:lpstr>
      <vt:lpstr>Problem</vt:lpstr>
      <vt:lpstr>Hypothesis</vt:lpstr>
      <vt:lpstr>Profitability Model of Landlord </vt:lpstr>
      <vt:lpstr>Profitability Model of Shop Owner Collective</vt:lpstr>
      <vt:lpstr>Profitability Model of Shop Owner Collective</vt:lpstr>
      <vt:lpstr>Mall App</vt:lpstr>
      <vt:lpstr>Features (Average Sales Price)</vt:lpstr>
      <vt:lpstr>Features (Volume)</vt:lpstr>
      <vt:lpstr>Use cases</vt:lpstr>
      <vt:lpstr>Use case - Point Reward System</vt:lpstr>
      <vt:lpstr>Use case – Events and Promotions</vt:lpstr>
      <vt:lpstr>Use case – Location and Services</vt:lpstr>
      <vt:lpstr>Software Architecture Diagram</vt:lpstr>
      <vt:lpstr>App Showcase</vt:lpstr>
      <vt:lpstr>App Showcase</vt:lpstr>
      <vt:lpstr>App Showcase</vt:lpstr>
      <vt:lpstr>App Showcase</vt:lpstr>
      <vt:lpstr>App Showcase</vt:lpstr>
      <vt:lpstr>App Showcase</vt:lpstr>
      <vt:lpstr>App Showcase</vt:lpstr>
      <vt:lpstr>App Showcase</vt:lpstr>
      <vt:lpstr>The End</vt:lpstr>
      <vt:lpstr>Things to improve on</vt:lpstr>
      <vt:lpstr>App Showcase</vt:lpstr>
      <vt:lpstr>App Showcase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use case for Mall app</dc:title>
  <dc:creator>Chee Khuin Loong</dc:creator>
  <cp:lastModifiedBy>Chee Khuin Loong</cp:lastModifiedBy>
  <cp:revision>14</cp:revision>
  <dcterms:created xsi:type="dcterms:W3CDTF">2018-08-20T10:35:07Z</dcterms:created>
  <dcterms:modified xsi:type="dcterms:W3CDTF">2018-08-21T04:34:42Z</dcterms:modified>
</cp:coreProperties>
</file>